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0" r:id="rId4"/>
  </p:sldMasterIdLst>
  <p:notesMasterIdLst>
    <p:notesMasterId r:id="rId19"/>
  </p:notesMasterIdLst>
  <p:sldIdLst>
    <p:sldId id="269" r:id="rId5"/>
    <p:sldId id="282" r:id="rId6"/>
    <p:sldId id="271" r:id="rId7"/>
    <p:sldId id="272" r:id="rId8"/>
    <p:sldId id="273" r:id="rId9"/>
    <p:sldId id="274" r:id="rId10"/>
    <p:sldId id="279" r:id="rId11"/>
    <p:sldId id="285" r:id="rId12"/>
    <p:sldId id="278" r:id="rId13"/>
    <p:sldId id="286" r:id="rId14"/>
    <p:sldId id="289" r:id="rId15"/>
    <p:sldId id="288" r:id="rId16"/>
    <p:sldId id="280" r:id="rId17"/>
    <p:sldId id="28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4" autoAdjust="0"/>
    <p:restoredTop sz="94660"/>
  </p:normalViewPr>
  <p:slideViewPr>
    <p:cSldViewPr snapToGrid="0">
      <p:cViewPr>
        <p:scale>
          <a:sx n="95" d="100"/>
          <a:sy n="95" d="100"/>
        </p:scale>
        <p:origin x="-67" y="192"/>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16EA23-0339-4E46-9F25-7D838E79EF17}" type="datetimeFigureOut">
              <a:rPr lang="en-US" smtClean="0"/>
              <a:t>2/23/2021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E81925-CA98-455D-A45B-7A71D36D9055}" type="slidenum">
              <a:rPr lang="en-US" smtClean="0"/>
              <a:t>‹#›</a:t>
            </a:fld>
            <a:endParaRPr lang="en-US" dirty="0"/>
          </a:p>
        </p:txBody>
      </p:sp>
    </p:spTree>
    <p:extLst>
      <p:ext uri="{BB962C8B-B14F-4D97-AF65-F5344CB8AC3E}">
        <p14:creationId xmlns:p14="http://schemas.microsoft.com/office/powerpoint/2010/main" val="629094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609601"/>
            <a:ext cx="103632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828800" y="4953000"/>
            <a:ext cx="85344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1C2E5755-BE71-42AB-90F6-2F0E564E55A6}" type="datetime1">
              <a:rPr lang="en-US" smtClean="0"/>
              <a:t>2/23/2021</a:t>
            </a:fld>
            <a:endParaRPr lang="en-US" dirty="0"/>
          </a:p>
        </p:txBody>
      </p:sp>
      <p:sp>
        <p:nvSpPr>
          <p:cNvPr id="8" name="Slide Number Placeholder 7"/>
          <p:cNvSpPr>
            <a:spLocks noGrp="1"/>
          </p:cNvSpPr>
          <p:nvPr>
            <p:ph type="sldNum" sz="quarter" idx="11"/>
          </p:nvPr>
        </p:nvSpPr>
        <p:spPr/>
        <p:txBody>
          <a:bodyPr/>
          <a:lstStyle/>
          <a:p>
            <a:fld id="{4FAB73BC-B049-4115-A692-8D63A059BFB8}" type="slidenum">
              <a:rPr lang="en-US" smtClean="0"/>
              <a:pPr/>
              <a:t>‹#›</a:t>
            </a:fld>
            <a:endParaRPr lang="en-US" dirty="0"/>
          </a:p>
        </p:txBody>
      </p:sp>
      <p:sp>
        <p:nvSpPr>
          <p:cNvPr id="9" name="Footer Placeholder 8"/>
          <p:cNvSpPr>
            <a:spLocks noGrp="1"/>
          </p:cNvSpPr>
          <p:nvPr>
            <p:ph type="ftr" sz="quarter" idx="12"/>
          </p:nvPr>
        </p:nvSpPr>
        <p:spPr/>
        <p:txBody>
          <a:bodyPr/>
          <a:lstStyle/>
          <a:p>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8EC607-3EF5-436E-A362-C37FB4F54254}"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ACCAF28-6DF0-4504-9918-536BB1B9FA11}"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fld id="{868E68CF-544E-4644-A5ED-8BFA55AC904A}"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1371601"/>
            <a:ext cx="103632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963084" y="4068764"/>
            <a:ext cx="103632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920DED0-842D-4236-8DE2-847A33CFA49E}" type="datetime1">
              <a:rPr lang="en-US" smtClean="0"/>
              <a:t>2/23/2021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
        <p:nvSpPr>
          <p:cNvPr id="7" name="Oval 6"/>
          <p:cNvSpPr/>
          <p:nvPr/>
        </p:nvSpPr>
        <p:spPr>
          <a:xfrm>
            <a:off x="5994400" y="3924300"/>
            <a:ext cx="113029"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261100" y="3924300"/>
            <a:ext cx="113029"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5728971" y="3924300"/>
            <a:ext cx="113029"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6197600" y="1600201"/>
            <a:ext cx="53848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fld id="{EA63E865-D6F4-43E8-B056-5F77FF98F8C7}"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
        <p:nvSpPr>
          <p:cNvPr id="9" name="Content Placeholder 8"/>
          <p:cNvSpPr>
            <a:spLocks noGrp="1"/>
          </p:cNvSpPr>
          <p:nvPr>
            <p:ph sz="quarter" idx="13"/>
          </p:nvPr>
        </p:nvSpPr>
        <p:spPr>
          <a:xfrm>
            <a:off x="487680" y="1600200"/>
            <a:ext cx="5388864"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600200"/>
            <a:ext cx="5386917"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6197601" y="1600200"/>
            <a:ext cx="5389033"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53392656-D9E5-45DE-AB78-A02B96C0D337}" type="datetime1">
              <a:rPr lang="en-US" smtClean="0"/>
              <a:t>2/23/2021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
        <p:nvSpPr>
          <p:cNvPr id="11" name="Content Placeholder 10"/>
          <p:cNvSpPr>
            <a:spLocks noGrp="1"/>
          </p:cNvSpPr>
          <p:nvPr>
            <p:ph sz="quarter" idx="13"/>
          </p:nvPr>
        </p:nvSpPr>
        <p:spPr>
          <a:xfrm>
            <a:off x="609600" y="2212848"/>
            <a:ext cx="5388864"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6230112" y="2212849"/>
            <a:ext cx="5388864"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ADDD20B-CD57-45CB-9DE3-30B0CB335A7F}" type="datetime1">
              <a:rPr lang="en-US" smtClean="0"/>
              <a:t>2/23/2021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7BF8FB-3BFB-4C6B-BFA1-0EF9A6BEF927}" type="datetime1">
              <a:rPr lang="en-US" smtClean="0"/>
              <a:t>2/23/2021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76117" y="266700"/>
            <a:ext cx="4011084"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958850" y="273051"/>
            <a:ext cx="66611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876117" y="2438401"/>
            <a:ext cx="4011084"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F9B5E6-956A-4BA4-975A-E7DEF0A26FCD}"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39435" y="228600"/>
            <a:ext cx="7615765"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2010835" y="1143000"/>
            <a:ext cx="8072965"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2239435" y="5810250"/>
            <a:ext cx="7615765"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274AE70-3B2E-4296-B975-61046C051972}" type="datetime1">
              <a:rPr lang="en-US" smtClean="0"/>
              <a:t>2/23/2021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0"/>
            <a:ext cx="109728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8484463" y="6356351"/>
            <a:ext cx="2781300"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fld id="{84758159-BAD0-408E-BBE1-96B668F1C589}" type="datetime1">
              <a:rPr lang="en-US" smtClean="0"/>
              <a:t>2/23/2021</a:t>
            </a:fld>
            <a:endParaRPr lang="en-US" dirty="0"/>
          </a:p>
        </p:txBody>
      </p:sp>
      <p:sp>
        <p:nvSpPr>
          <p:cNvPr id="5" name="Footer Placeholder 4"/>
          <p:cNvSpPr>
            <a:spLocks noGrp="1"/>
          </p:cNvSpPr>
          <p:nvPr>
            <p:ph type="ftr" sz="quarter" idx="3"/>
          </p:nvPr>
        </p:nvSpPr>
        <p:spPr>
          <a:xfrm>
            <a:off x="878887" y="6356351"/>
            <a:ext cx="3797300"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p>
        </p:txBody>
      </p:sp>
      <p:sp>
        <p:nvSpPr>
          <p:cNvPr id="6" name="Slide Number Placeholder 5"/>
          <p:cNvSpPr>
            <a:spLocks noGrp="1"/>
          </p:cNvSpPr>
          <p:nvPr>
            <p:ph type="sldNum" sz="quarter" idx="4"/>
          </p:nvPr>
        </p:nvSpPr>
        <p:spPr>
          <a:xfrm>
            <a:off x="11391038" y="6356351"/>
            <a:ext cx="749300"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4FAB73BC-B049-4115-A692-8D63A059BFB8}" type="slidenum">
              <a:rPr lang="en-US" smtClean="0"/>
              <a:pPr/>
              <a:t>‹#›</a:t>
            </a:fld>
            <a:endParaRPr lang="en-US" dirty="0"/>
          </a:p>
        </p:txBody>
      </p:sp>
      <p:sp>
        <p:nvSpPr>
          <p:cNvPr id="7" name="Oval 6"/>
          <p:cNvSpPr/>
          <p:nvPr/>
        </p:nvSpPr>
        <p:spPr>
          <a:xfrm>
            <a:off x="11277014" y="6499384"/>
            <a:ext cx="113029"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8" name="Oval 7"/>
          <p:cNvSpPr/>
          <p:nvPr/>
        </p:nvSpPr>
        <p:spPr>
          <a:xfrm>
            <a:off x="758826" y="6499384"/>
            <a:ext cx="113029"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Lst>
  <p:hf sldNum="0" hdr="0" ftr="0" dt="0"/>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22" name="Rectangle 9">
            <a:extLst>
              <a:ext uri="{FF2B5EF4-FFF2-40B4-BE49-F238E27FC236}">
                <a16:creationId xmlns:a16="http://schemas.microsoft.com/office/drawing/2014/main" xmlns="" id="{6F40FBDA-CEB1-40F0-9AB9-BD9C402D70F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layers of white silk in the background">
            <a:extLst>
              <a:ext uri="{FF2B5EF4-FFF2-40B4-BE49-F238E27FC236}">
                <a16:creationId xmlns:a16="http://schemas.microsoft.com/office/drawing/2014/main" xmlns="" id="{F64AC3CD-1328-415A-B204-EEA3F73A9CB1}"/>
              </a:ext>
            </a:extLst>
          </p:cNvPr>
          <p:cNvPicPr>
            <a:picLocks noChangeAspect="1"/>
          </p:cNvPicPr>
          <p:nvPr/>
        </p:nvPicPr>
        <p:blipFill rotWithShape="1">
          <a:blip r:embed="rId2">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xmlns="" id="{226AE06C-CFD8-4FEF-B40F-369A5B066269}"/>
              </a:ext>
            </a:extLst>
          </p:cNvPr>
          <p:cNvSpPr>
            <a:spLocks noGrp="1"/>
          </p:cNvSpPr>
          <p:nvPr>
            <p:ph type="ctrTitle"/>
          </p:nvPr>
        </p:nvSpPr>
        <p:spPr>
          <a:xfrm>
            <a:off x="1440075" y="823937"/>
            <a:ext cx="9311849" cy="2461504"/>
          </a:xfrm>
        </p:spPr>
        <p:txBody>
          <a:bodyPr>
            <a:normAutofit/>
          </a:bodyPr>
          <a:lstStyle/>
          <a:p>
            <a:r>
              <a:rPr lang="en-US" sz="4000" b="1" dirty="0" smtClean="0"/>
              <a:t>RESTAURANT FOOD ORDERING SYSTEM</a:t>
            </a:r>
            <a:endParaRPr lang="en-US" sz="4000" dirty="0"/>
          </a:p>
        </p:txBody>
      </p:sp>
      <p:sp>
        <p:nvSpPr>
          <p:cNvPr id="3" name="Subtitle 2">
            <a:extLst>
              <a:ext uri="{FF2B5EF4-FFF2-40B4-BE49-F238E27FC236}">
                <a16:creationId xmlns:a16="http://schemas.microsoft.com/office/drawing/2014/main" xmlns="" id="{66CBB618-D822-4C25-B8B8-6F165AAF9046}"/>
              </a:ext>
            </a:extLst>
          </p:cNvPr>
          <p:cNvSpPr>
            <a:spLocks noGrp="1"/>
          </p:cNvSpPr>
          <p:nvPr>
            <p:ph type="subTitle" idx="1"/>
          </p:nvPr>
        </p:nvSpPr>
        <p:spPr>
          <a:xfrm>
            <a:off x="4689194" y="4313774"/>
            <a:ext cx="6415663" cy="457201"/>
          </a:xfrm>
        </p:spPr>
        <p:txBody>
          <a:bodyPr>
            <a:noAutofit/>
          </a:bodyPr>
          <a:lstStyle/>
          <a:p>
            <a:pPr marL="285750" indent="-285750">
              <a:spcAft>
                <a:spcPts val="600"/>
              </a:spcAft>
              <a:buFontTx/>
              <a:buChar char="-"/>
            </a:pPr>
            <a:r>
              <a:rPr lang="en-US" b="1" dirty="0" err="1" smtClean="0"/>
              <a:t>Pranit</a:t>
            </a:r>
            <a:r>
              <a:rPr lang="en-US" b="1" dirty="0" smtClean="0"/>
              <a:t> </a:t>
            </a:r>
            <a:r>
              <a:rPr lang="en-US" b="1" dirty="0" err="1" smtClean="0"/>
              <a:t>Tandon</a:t>
            </a:r>
            <a:r>
              <a:rPr lang="en-US" b="1" dirty="0" smtClean="0"/>
              <a:t>: RA1911028010014</a:t>
            </a:r>
            <a:endParaRPr lang="en-US" b="1" dirty="0"/>
          </a:p>
          <a:p>
            <a:pPr marL="285750" indent="-285750">
              <a:spcAft>
                <a:spcPts val="600"/>
              </a:spcAft>
              <a:buFontTx/>
              <a:buChar char="-"/>
            </a:pPr>
            <a:r>
              <a:rPr lang="en-US" b="1" dirty="0" err="1" smtClean="0"/>
              <a:t>Aranya</a:t>
            </a:r>
            <a:r>
              <a:rPr lang="en-US" b="1" dirty="0" smtClean="0"/>
              <a:t> Singh </a:t>
            </a:r>
            <a:r>
              <a:rPr lang="en-US" b="1" dirty="0" err="1" smtClean="0"/>
              <a:t>Chauhan</a:t>
            </a:r>
            <a:r>
              <a:rPr lang="en-US" b="1" dirty="0" smtClean="0"/>
              <a:t>: </a:t>
            </a:r>
            <a:r>
              <a:rPr lang="en-US" b="1" dirty="0"/>
              <a:t>RA1911028010008</a:t>
            </a:r>
            <a:endParaRPr lang="en-US" b="1" dirty="0"/>
          </a:p>
        </p:txBody>
      </p:sp>
    </p:spTree>
    <p:extLst>
      <p:ext uri="{BB962C8B-B14F-4D97-AF65-F5344CB8AC3E}">
        <p14:creationId xmlns:p14="http://schemas.microsoft.com/office/powerpoint/2010/main" val="402518505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1244292-0631-4E52-AD17-5CA7D2B4340B}"/>
              </a:ext>
            </a:extLst>
          </p:cNvPr>
          <p:cNvSpPr>
            <a:spLocks noGrp="1"/>
          </p:cNvSpPr>
          <p:nvPr>
            <p:ph type="title"/>
          </p:nvPr>
        </p:nvSpPr>
        <p:spPr/>
        <p:txBody>
          <a:bodyPr>
            <a:normAutofit/>
          </a:bodyPr>
          <a:lstStyle/>
          <a:p>
            <a:r>
              <a:rPr lang="en-IN" sz="4000" dirty="0"/>
              <a:t>NON-FUNCTIONAL REQUIREMENTS </a:t>
            </a:r>
          </a:p>
        </p:txBody>
      </p:sp>
      <p:sp>
        <p:nvSpPr>
          <p:cNvPr id="6" name="Content Placeholder 5">
            <a:extLst>
              <a:ext uri="{FF2B5EF4-FFF2-40B4-BE49-F238E27FC236}">
                <a16:creationId xmlns:a16="http://schemas.microsoft.com/office/drawing/2014/main" xmlns="" id="{0EC32F65-543F-46E1-B845-5F3F34A3CF44}"/>
              </a:ext>
            </a:extLst>
          </p:cNvPr>
          <p:cNvSpPr>
            <a:spLocks noGrp="1"/>
          </p:cNvSpPr>
          <p:nvPr>
            <p:ph idx="1"/>
          </p:nvPr>
        </p:nvSpPr>
        <p:spPr>
          <a:xfrm>
            <a:off x="601579" y="1776664"/>
            <a:ext cx="10972800" cy="4525963"/>
          </a:xfrm>
        </p:spPr>
        <p:txBody>
          <a:bodyPr>
            <a:normAutofit/>
          </a:bodyPr>
          <a:lstStyle/>
          <a:p>
            <a:pPr lvl="1"/>
            <a:endParaRPr lang="en-US" sz="2200" dirty="0">
              <a:latin typeface="Calibri" panose="020F0502020204030204" pitchFamily="34" charset="0"/>
              <a:cs typeface="Calibri" panose="020F0502020204030204" pitchFamily="34" charset="0"/>
            </a:endParaRPr>
          </a:p>
          <a:p>
            <a:pPr lvl="1"/>
            <a:r>
              <a:rPr lang="en-US" sz="2200" dirty="0">
                <a:latin typeface="Calibri" panose="020F0502020204030204" pitchFamily="34" charset="0"/>
                <a:cs typeface="Calibri" panose="020F0502020204030204" pitchFamily="34" charset="0"/>
              </a:rPr>
              <a:t>Security: The </a:t>
            </a:r>
            <a:r>
              <a:rPr lang="en-US" sz="2200" dirty="0" smtClean="0">
                <a:latin typeface="Calibri" panose="020F0502020204030204" pitchFamily="34" charset="0"/>
                <a:cs typeface="Calibri" panose="020F0502020204030204" pitchFamily="34" charset="0"/>
              </a:rPr>
              <a:t>system will </a:t>
            </a:r>
            <a:r>
              <a:rPr lang="en-US" sz="2200" dirty="0">
                <a:latin typeface="Calibri" panose="020F0502020204030204" pitchFamily="34" charset="0"/>
                <a:cs typeface="Calibri" panose="020F0502020204030204" pitchFamily="34" charset="0"/>
              </a:rPr>
              <a:t>be secured and information files will be encrypted</a:t>
            </a:r>
          </a:p>
          <a:p>
            <a:pPr lvl="1"/>
            <a:r>
              <a:rPr lang="en-US" sz="2200" dirty="0">
                <a:latin typeface="Calibri" panose="020F0502020204030204" pitchFamily="34" charset="0"/>
                <a:cs typeface="Calibri" panose="020F0502020204030204" pitchFamily="34" charset="0"/>
              </a:rPr>
              <a:t>Traceability: The status of each progress will be made traceable.</a:t>
            </a:r>
          </a:p>
          <a:p>
            <a:pPr lvl="1"/>
            <a:r>
              <a:rPr lang="en-US" sz="2200" dirty="0">
                <a:latin typeface="Calibri" panose="020F0502020204030204" pitchFamily="34" charset="0"/>
                <a:cs typeface="Calibri" panose="020F0502020204030204" pitchFamily="34" charset="0"/>
              </a:rPr>
              <a:t>Flexibility: The platform will be made alterable wherein specifications can be added at any time</a:t>
            </a:r>
          </a:p>
          <a:p>
            <a:pPr lvl="1"/>
            <a:r>
              <a:rPr lang="en-US" sz="2200" dirty="0">
                <a:latin typeface="Calibri" panose="020F0502020204030204" pitchFamily="34" charset="0"/>
                <a:cs typeface="Calibri" panose="020F0502020204030204" pitchFamily="34" charset="0"/>
              </a:rPr>
              <a:t>Extensibility: Service should be extensible to other countries </a:t>
            </a:r>
          </a:p>
          <a:p>
            <a:pPr lvl="1"/>
            <a:r>
              <a:rPr lang="en-US" sz="2200" dirty="0">
                <a:latin typeface="Calibri" panose="020F0502020204030204" pitchFamily="34" charset="0"/>
                <a:cs typeface="Calibri" panose="020F0502020204030204" pitchFamily="34" charset="0"/>
              </a:rPr>
              <a:t>Interoperability: A number of pcs will be interconnected and share the database</a:t>
            </a:r>
          </a:p>
          <a:p>
            <a:pPr lvl="1"/>
            <a:r>
              <a:rPr lang="en-US" sz="2200" dirty="0">
                <a:latin typeface="Calibri" panose="020F0502020204030204" pitchFamily="34" charset="0"/>
                <a:cs typeface="Calibri" panose="020F0502020204030204" pitchFamily="34" charset="0"/>
              </a:rPr>
              <a:t>Reliability: Reliability testing will be done to ensure effective operation.</a:t>
            </a:r>
          </a:p>
          <a:p>
            <a:pPr lvl="1"/>
            <a:r>
              <a:rPr lang="en-US" sz="2200" dirty="0">
                <a:latin typeface="Calibri" panose="020F0502020204030204" pitchFamily="34" charset="0"/>
                <a:cs typeface="Calibri" panose="020F0502020204030204" pitchFamily="34" charset="0"/>
              </a:rPr>
              <a:t>Rapidity: Integrate New Payment Integrator</a:t>
            </a:r>
          </a:p>
          <a:p>
            <a:pPr lvl="1"/>
            <a:endParaRPr lang="en-US" sz="2200" dirty="0">
              <a:latin typeface="Calibri" panose="020F0502020204030204" pitchFamily="34" charset="0"/>
              <a:cs typeface="Calibri" panose="020F0502020204030204" pitchFamily="34" charset="0"/>
            </a:endParaRPr>
          </a:p>
          <a:p>
            <a:endParaRPr lang="en-IN"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92058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BC9A508-83EA-4250-BB56-8B724F2ECCC8}"/>
              </a:ext>
            </a:extLst>
          </p:cNvPr>
          <p:cNvSpPr>
            <a:spLocks noGrp="1"/>
          </p:cNvSpPr>
          <p:nvPr>
            <p:ph type="title"/>
          </p:nvPr>
        </p:nvSpPr>
        <p:spPr>
          <a:xfrm>
            <a:off x="601579" y="649706"/>
            <a:ext cx="10972800" cy="1600200"/>
          </a:xfrm>
        </p:spPr>
        <p:txBody>
          <a:bodyPr/>
          <a:lstStyle/>
          <a:p>
            <a:r>
              <a:rPr lang="en-IN" dirty="0"/>
              <a:t>SYSTEM </a:t>
            </a:r>
            <a:r>
              <a:rPr lang="en-IN" dirty="0" smtClean="0"/>
              <a:t>REQUIREMENTS </a:t>
            </a:r>
            <a:br>
              <a:rPr lang="en-IN" dirty="0" smtClean="0"/>
            </a:br>
            <a:r>
              <a:rPr lang="en-IN" dirty="0" smtClean="0"/>
              <a:t>(Client)</a:t>
            </a:r>
            <a:endParaRPr lang="en-IN" dirty="0"/>
          </a:p>
        </p:txBody>
      </p:sp>
      <p:sp>
        <p:nvSpPr>
          <p:cNvPr id="3" name="Content Placeholder 2">
            <a:extLst>
              <a:ext uri="{FF2B5EF4-FFF2-40B4-BE49-F238E27FC236}">
                <a16:creationId xmlns:a16="http://schemas.microsoft.com/office/drawing/2014/main" xmlns="" id="{7CE08135-63BF-4AE3-8A25-30D578406727}"/>
              </a:ext>
            </a:extLst>
          </p:cNvPr>
          <p:cNvSpPr>
            <a:spLocks noGrp="1"/>
          </p:cNvSpPr>
          <p:nvPr>
            <p:ph idx="1"/>
          </p:nvPr>
        </p:nvSpPr>
        <p:spPr>
          <a:xfrm>
            <a:off x="593558" y="2332037"/>
            <a:ext cx="10972800" cy="4525963"/>
          </a:xfrm>
        </p:spPr>
        <p:txBody>
          <a:bodyPr>
            <a:normAutofit/>
          </a:bodyPr>
          <a:lstStyle/>
          <a:p>
            <a:r>
              <a:rPr lang="en-US" sz="2100" dirty="0" smtClean="0">
                <a:latin typeface="Calibri" pitchFamily="34" charset="0"/>
                <a:cs typeface="Calibri" pitchFamily="34" charset="0"/>
              </a:rPr>
              <a:t>1</a:t>
            </a:r>
            <a:r>
              <a:rPr lang="en-US" sz="2100" dirty="0">
                <a:latin typeface="Calibri" pitchFamily="34" charset="0"/>
                <a:cs typeface="Calibri" pitchFamily="34" charset="0"/>
              </a:rPr>
              <a:t>. Hardware Limitations: The minimum hardware requirement for the system </a:t>
            </a:r>
            <a:r>
              <a:rPr lang="en-US" sz="2100" dirty="0" smtClean="0">
                <a:latin typeface="Calibri" pitchFamily="34" charset="0"/>
                <a:cs typeface="Calibri" pitchFamily="34" charset="0"/>
              </a:rPr>
              <a:t>to run the software :	</a:t>
            </a:r>
            <a:r>
              <a:rPr lang="en-IN" sz="2000" b="1" dirty="0" smtClean="0"/>
              <a:t>CPU </a:t>
            </a:r>
            <a:r>
              <a:rPr lang="en-IN" sz="2000" b="1" dirty="0"/>
              <a:t>SPEED</a:t>
            </a:r>
            <a:r>
              <a:rPr lang="en-IN" sz="2000" dirty="0"/>
              <a:t>: </a:t>
            </a:r>
            <a:r>
              <a:rPr lang="en-IN" sz="2000" dirty="0" smtClean="0"/>
              <a:t>2 </a:t>
            </a:r>
            <a:r>
              <a:rPr lang="en-IN" sz="2000" dirty="0"/>
              <a:t>GHz.</a:t>
            </a:r>
          </a:p>
          <a:p>
            <a:pPr marL="0" indent="0">
              <a:buNone/>
            </a:pPr>
            <a:r>
              <a:rPr lang="en-IN" sz="2000" b="1" dirty="0" smtClean="0"/>
              <a:t>		RAM</a:t>
            </a:r>
            <a:r>
              <a:rPr lang="en-IN" sz="2000" dirty="0"/>
              <a:t>: 2 GB (</a:t>
            </a:r>
            <a:r>
              <a:rPr lang="en-IN" sz="2000" b="1" dirty="0"/>
              <a:t>Windows XP</a:t>
            </a:r>
            <a:r>
              <a:rPr lang="en-IN" sz="2000" dirty="0"/>
              <a:t>) 2.5 GB (</a:t>
            </a:r>
            <a:r>
              <a:rPr lang="en-IN" sz="2000" b="1" dirty="0"/>
              <a:t>Windows Vista</a:t>
            </a:r>
            <a:r>
              <a:rPr lang="en-IN" sz="2000" dirty="0"/>
              <a:t>)</a:t>
            </a:r>
          </a:p>
          <a:p>
            <a:pPr marL="0" indent="0">
              <a:buNone/>
            </a:pPr>
            <a:r>
              <a:rPr lang="en-IN" sz="2000" dirty="0" smtClean="0"/>
              <a:t>		Operating </a:t>
            </a:r>
            <a:r>
              <a:rPr lang="en-IN" sz="2000" dirty="0"/>
              <a:t>System: </a:t>
            </a:r>
            <a:r>
              <a:rPr lang="en-IN" sz="2000" b="1" dirty="0"/>
              <a:t>Windows Vista</a:t>
            </a:r>
            <a:r>
              <a:rPr lang="en-IN" sz="2000" dirty="0"/>
              <a:t> - Service Pack 1 / XP - Service Pack 3 </a:t>
            </a:r>
            <a:r>
              <a:rPr lang="en-IN" sz="2000" dirty="0" smtClean="0"/>
              <a:t>		/</a:t>
            </a:r>
            <a:r>
              <a:rPr lang="en-IN" sz="2000" dirty="0"/>
              <a:t> </a:t>
            </a:r>
            <a:r>
              <a:rPr lang="en-IN" sz="2000" b="1" dirty="0"/>
              <a:t>Windows </a:t>
            </a:r>
            <a:r>
              <a:rPr lang="en-IN" sz="2000" b="1" dirty="0" smtClean="0"/>
              <a:t>7</a:t>
            </a:r>
            <a:r>
              <a:rPr lang="en-IN" sz="2000" dirty="0" smtClean="0"/>
              <a:t>/8/10</a:t>
            </a:r>
            <a:endParaRPr lang="en-IN" sz="2000" dirty="0"/>
          </a:p>
          <a:p>
            <a:pPr algn="just"/>
            <a:endParaRPr lang="en-US" sz="2100" dirty="0">
              <a:latin typeface="Calibri" pitchFamily="34" charset="0"/>
              <a:cs typeface="Calibri" pitchFamily="34" charset="0"/>
            </a:endParaRPr>
          </a:p>
          <a:p>
            <a:pPr algn="just"/>
            <a:r>
              <a:rPr lang="en-US" sz="2100" dirty="0">
                <a:latin typeface="Calibri" pitchFamily="34" charset="0"/>
                <a:cs typeface="Calibri" pitchFamily="34" charset="0"/>
              </a:rPr>
              <a:t>2. Others: </a:t>
            </a:r>
            <a:r>
              <a:rPr lang="en-US" sz="2100" dirty="0" smtClean="0">
                <a:latin typeface="Calibri" pitchFamily="34" charset="0"/>
                <a:cs typeface="Calibri" pitchFamily="34" charset="0"/>
              </a:rPr>
              <a:t>Lack of training about how the software is to be used.</a:t>
            </a:r>
            <a:endParaRPr lang="en-IN" sz="2100" dirty="0">
              <a:solidFill>
                <a:schemeClr val="bg1">
                  <a:lumMod val="50000"/>
                </a:schemeClr>
              </a:solidFill>
              <a:latin typeface="Calibri" pitchFamily="34" charset="0"/>
              <a:cs typeface="Calibri" pitchFamily="34" charset="0"/>
            </a:endParaRPr>
          </a:p>
        </p:txBody>
      </p:sp>
    </p:spTree>
    <p:extLst>
      <p:ext uri="{BB962C8B-B14F-4D97-AF65-F5344CB8AC3E}">
        <p14:creationId xmlns:p14="http://schemas.microsoft.com/office/powerpoint/2010/main" val="175446787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732DDD0-EFEA-474A-A297-103C91962FB5}"/>
              </a:ext>
            </a:extLst>
          </p:cNvPr>
          <p:cNvSpPr>
            <a:spLocks noGrp="1"/>
          </p:cNvSpPr>
          <p:nvPr>
            <p:ph type="title"/>
          </p:nvPr>
        </p:nvSpPr>
        <p:spPr>
          <a:xfrm>
            <a:off x="1066800" y="508208"/>
            <a:ext cx="10058400" cy="1371600"/>
          </a:xfrm>
        </p:spPr>
        <p:txBody>
          <a:bodyPr/>
          <a:lstStyle/>
          <a:p>
            <a:r>
              <a:rPr lang="en-IN" dirty="0" smtClean="0"/>
              <a:t>SYSTEM REQUIREMENTS </a:t>
            </a:r>
            <a:r>
              <a:rPr lang="en-IN" dirty="0" smtClean="0"/>
              <a:t>(</a:t>
            </a:r>
            <a:r>
              <a:rPr lang="en-IN" dirty="0" err="1" smtClean="0"/>
              <a:t>Devs</a:t>
            </a:r>
            <a:r>
              <a:rPr lang="en-IN" dirty="0" smtClean="0"/>
              <a:t>)</a:t>
            </a:r>
            <a:endParaRPr lang="en-IN" dirty="0"/>
          </a:p>
        </p:txBody>
      </p:sp>
      <p:sp>
        <p:nvSpPr>
          <p:cNvPr id="3" name="Content Placeholder 2">
            <a:extLst>
              <a:ext uri="{FF2B5EF4-FFF2-40B4-BE49-F238E27FC236}">
                <a16:creationId xmlns:a16="http://schemas.microsoft.com/office/drawing/2014/main" xmlns="" id="{88ED39E5-E271-489E-82BF-07A9711DC094}"/>
              </a:ext>
            </a:extLst>
          </p:cNvPr>
          <p:cNvSpPr>
            <a:spLocks noGrp="1"/>
          </p:cNvSpPr>
          <p:nvPr>
            <p:ph idx="1"/>
          </p:nvPr>
        </p:nvSpPr>
        <p:spPr>
          <a:xfrm>
            <a:off x="1066800" y="2103120"/>
            <a:ext cx="10058400" cy="4253292"/>
          </a:xfrm>
        </p:spPr>
        <p:txBody>
          <a:bodyPr>
            <a:normAutofit/>
          </a:bodyPr>
          <a:lstStyle/>
          <a:p>
            <a:pPr algn="just">
              <a:spcAft>
                <a:spcPts val="1200"/>
              </a:spcAft>
            </a:pPr>
            <a:endParaRPr lang="en-GB" sz="1800" u="sng" dirty="0">
              <a:effectLst/>
              <a:latin typeface="Calibri" panose="020F0502020204030204" pitchFamily="34" charset="0"/>
              <a:ea typeface="Calibri" panose="020F0502020204030204" pitchFamily="34" charset="0"/>
              <a:cs typeface="Calibri" panose="020F0502020204030204" pitchFamily="34" charset="0"/>
            </a:endParaRPr>
          </a:p>
          <a:p>
            <a:pPr algn="just"/>
            <a:endParaRPr lang="en-IN" sz="1800" dirty="0">
              <a:effectLst/>
              <a:latin typeface="Calibri" panose="020F0502020204030204" pitchFamily="34" charset="0"/>
              <a:ea typeface="Calibri" panose="020F0502020204030204" pitchFamily="34" charset="0"/>
              <a:cs typeface="Latha" panose="020B0604020202020204" pitchFamily="34" charset="0"/>
            </a:endParaRPr>
          </a:p>
          <a:p>
            <a:endParaRPr lang="en-IN" dirty="0"/>
          </a:p>
        </p:txBody>
      </p:sp>
      <p:sp>
        <p:nvSpPr>
          <p:cNvPr id="5" name="Content Placeholder 2">
            <a:extLst>
              <a:ext uri="{FF2B5EF4-FFF2-40B4-BE49-F238E27FC236}">
                <a16:creationId xmlns:a16="http://schemas.microsoft.com/office/drawing/2014/main" xmlns="" id="{37C664D3-D0C1-48BE-A5F4-39511B6DE2CA}"/>
              </a:ext>
            </a:extLst>
          </p:cNvPr>
          <p:cNvSpPr txBox="1">
            <a:spLocks/>
          </p:cNvSpPr>
          <p:nvPr/>
        </p:nvSpPr>
        <p:spPr>
          <a:xfrm>
            <a:off x="1066800" y="1951997"/>
            <a:ext cx="10058400" cy="4580878"/>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algn="just">
              <a:spcAft>
                <a:spcPts val="1200"/>
              </a:spcAft>
              <a:buClr>
                <a:prstClr val="black">
                  <a:lumMod val="85000"/>
                  <a:lumOff val="15000"/>
                </a:prstClr>
              </a:buClr>
            </a:pPr>
            <a:r>
              <a:rPr lang="en-GB" u="sng" dirty="0">
                <a:solidFill>
                  <a:prstClr val="black"/>
                </a:solidFill>
                <a:latin typeface="Calibri" panose="020F0502020204030204" pitchFamily="34" charset="0"/>
                <a:ea typeface="Calibri" panose="020F0502020204030204" pitchFamily="34" charset="0"/>
                <a:cs typeface="Calibri" panose="020F0502020204030204" pitchFamily="34" charset="0"/>
              </a:rPr>
              <a:t>HARDWARE REQUIREMENTS:</a:t>
            </a:r>
            <a:endParaRPr lang="en-IN" dirty="0">
              <a:solidFill>
                <a:prstClr val="black"/>
              </a:solidFill>
              <a:latin typeface="Calibri" panose="020F0502020204030204" pitchFamily="34" charset="0"/>
              <a:ea typeface="Calibri" panose="020F0502020204030204" pitchFamily="34" charset="0"/>
              <a:cs typeface="Latha" panose="020B0604020202020204" pitchFamily="34" charset="0"/>
            </a:endParaRPr>
          </a:p>
          <a:p>
            <a:pPr algn="just">
              <a:buClr>
                <a:prstClr val="black">
                  <a:lumMod val="85000"/>
                  <a:lumOff val="15000"/>
                </a:prstClr>
              </a:buClr>
            </a:pPr>
            <a:r>
              <a:rPr lang="en-GB" dirty="0" smtClean="0">
                <a:solidFill>
                  <a:prstClr val="black"/>
                </a:solidFill>
                <a:latin typeface="Calibri" panose="020F0502020204030204" pitchFamily="34" charset="0"/>
                <a:ea typeface="Calibri" panose="020F0502020204030204" pitchFamily="34" charset="0"/>
                <a:cs typeface="Calibri" panose="020F0502020204030204" pitchFamily="34" charset="0"/>
              </a:rPr>
              <a:t>• </a:t>
            </a:r>
            <a:r>
              <a:rPr lang="en-GB" dirty="0">
                <a:solidFill>
                  <a:prstClr val="black"/>
                </a:solidFill>
                <a:latin typeface="Calibri" panose="020F0502020204030204" pitchFamily="34" charset="0"/>
                <a:ea typeface="Calibri" panose="020F0502020204030204" pitchFamily="34" charset="0"/>
                <a:cs typeface="Calibri" panose="020F0502020204030204" pitchFamily="34" charset="0"/>
              </a:rPr>
              <a:t>Disk space: </a:t>
            </a:r>
            <a:r>
              <a:rPr lang="en-GB" dirty="0" smtClean="0">
                <a:solidFill>
                  <a:prstClr val="black"/>
                </a:solidFill>
                <a:latin typeface="Calibri" panose="020F0502020204030204" pitchFamily="34" charset="0"/>
                <a:ea typeface="Calibri" panose="020F0502020204030204" pitchFamily="34" charset="0"/>
                <a:cs typeface="Calibri" panose="020F0502020204030204" pitchFamily="34" charset="0"/>
              </a:rPr>
              <a:t>20 GB minimum for storage of program files and their backup.</a:t>
            </a:r>
            <a:endParaRPr lang="en-IN" dirty="0">
              <a:solidFill>
                <a:prstClr val="black"/>
              </a:solidFill>
              <a:latin typeface="Calibri" panose="020F0502020204030204" pitchFamily="34" charset="0"/>
              <a:ea typeface="Calibri" panose="020F0502020204030204" pitchFamily="34" charset="0"/>
              <a:cs typeface="Latha" panose="020B0604020202020204" pitchFamily="34" charset="0"/>
            </a:endParaRPr>
          </a:p>
          <a:p>
            <a:pPr algn="just">
              <a:buClr>
                <a:prstClr val="black">
                  <a:lumMod val="85000"/>
                  <a:lumOff val="15000"/>
                </a:prstClr>
              </a:buClr>
            </a:pPr>
            <a:r>
              <a:rPr lang="en-GB" dirty="0">
                <a:solidFill>
                  <a:prstClr val="black"/>
                </a:solidFill>
                <a:latin typeface="Calibri" panose="020F0502020204030204" pitchFamily="34" charset="0"/>
                <a:ea typeface="Calibri" panose="020F0502020204030204" pitchFamily="34" charset="0"/>
                <a:cs typeface="Calibri" panose="020F0502020204030204" pitchFamily="34" charset="0"/>
              </a:rPr>
              <a:t>• Backups: to keep backups of the site</a:t>
            </a:r>
            <a:endParaRPr lang="en-IN" dirty="0">
              <a:solidFill>
                <a:prstClr val="black"/>
              </a:solidFill>
              <a:latin typeface="Calibri" panose="020F0502020204030204" pitchFamily="34" charset="0"/>
              <a:ea typeface="Calibri" panose="020F0502020204030204" pitchFamily="34" charset="0"/>
              <a:cs typeface="Latha" panose="020B0604020202020204" pitchFamily="34" charset="0"/>
            </a:endParaRPr>
          </a:p>
          <a:p>
            <a:pPr algn="just">
              <a:buClr>
                <a:prstClr val="black">
                  <a:lumMod val="85000"/>
                  <a:lumOff val="15000"/>
                </a:prstClr>
              </a:buClr>
            </a:pPr>
            <a:r>
              <a:rPr lang="en-GB" dirty="0">
                <a:solidFill>
                  <a:prstClr val="black"/>
                </a:solidFill>
                <a:latin typeface="Calibri" panose="020F0502020204030204" pitchFamily="34" charset="0"/>
                <a:ea typeface="Calibri" panose="020F0502020204030204" pitchFamily="34" charset="0"/>
                <a:cs typeface="Calibri" panose="020F0502020204030204" pitchFamily="34" charset="0"/>
              </a:rPr>
              <a:t>• Memory: 256 MB (min), 1GB or more is strongly recommended.</a:t>
            </a:r>
          </a:p>
          <a:p>
            <a:pPr algn="just">
              <a:buClr>
                <a:prstClr val="black">
                  <a:lumMod val="85000"/>
                  <a:lumOff val="15000"/>
                </a:prstClr>
              </a:buClr>
            </a:pPr>
            <a:endParaRPr lang="en-IN" dirty="0">
              <a:solidFill>
                <a:prstClr val="black"/>
              </a:solidFill>
              <a:latin typeface="Calibri" panose="020F0502020204030204" pitchFamily="34" charset="0"/>
              <a:ea typeface="Calibri" panose="020F0502020204030204" pitchFamily="34" charset="0"/>
              <a:cs typeface="Latha" panose="020B0604020202020204" pitchFamily="34" charset="0"/>
            </a:endParaRPr>
          </a:p>
          <a:p>
            <a:pPr algn="just">
              <a:spcAft>
                <a:spcPts val="1200"/>
              </a:spcAft>
              <a:buClr>
                <a:prstClr val="black">
                  <a:lumMod val="85000"/>
                  <a:lumOff val="15000"/>
                </a:prstClr>
              </a:buClr>
            </a:pPr>
            <a:r>
              <a:rPr lang="en-GB" u="sng" dirty="0">
                <a:solidFill>
                  <a:prstClr val="black"/>
                </a:solidFill>
                <a:latin typeface="Calibri" panose="020F0502020204030204" pitchFamily="34" charset="0"/>
                <a:ea typeface="Calibri" panose="020F0502020204030204" pitchFamily="34" charset="0"/>
                <a:cs typeface="Calibri" panose="020F0502020204030204" pitchFamily="34" charset="0"/>
              </a:rPr>
              <a:t>SOFTWARE REQUIREMENTS:</a:t>
            </a:r>
            <a:endParaRPr lang="en-IN" dirty="0">
              <a:solidFill>
                <a:prstClr val="black"/>
              </a:solidFill>
              <a:latin typeface="Calibri" panose="020F0502020204030204" pitchFamily="34" charset="0"/>
              <a:ea typeface="Calibri" panose="020F0502020204030204" pitchFamily="34" charset="0"/>
              <a:cs typeface="Latha" panose="020B0604020202020204" pitchFamily="34" charset="0"/>
            </a:endParaRPr>
          </a:p>
          <a:p>
            <a:pPr algn="just">
              <a:buClr>
                <a:prstClr val="black">
                  <a:lumMod val="85000"/>
                  <a:lumOff val="15000"/>
                </a:prstClr>
              </a:buClr>
            </a:pPr>
            <a:r>
              <a:rPr lang="en-GB" dirty="0" smtClean="0">
                <a:solidFill>
                  <a:prstClr val="black"/>
                </a:solidFill>
                <a:latin typeface="Calibri" panose="020F0502020204030204" pitchFamily="34" charset="0"/>
                <a:ea typeface="Calibri" panose="020F0502020204030204" pitchFamily="34" charset="0"/>
                <a:cs typeface="Calibri" panose="020F0502020204030204" pitchFamily="34" charset="0"/>
              </a:rPr>
              <a:t>• </a:t>
            </a:r>
            <a:r>
              <a:rPr lang="en-GB" dirty="0">
                <a:solidFill>
                  <a:prstClr val="black"/>
                </a:solidFill>
                <a:latin typeface="Calibri" panose="020F0502020204030204" pitchFamily="34" charset="0"/>
                <a:ea typeface="Calibri" panose="020F0502020204030204" pitchFamily="34" charset="0"/>
                <a:cs typeface="Calibri" panose="020F0502020204030204" pitchFamily="34" charset="0"/>
              </a:rPr>
              <a:t>Web server</a:t>
            </a:r>
            <a:endParaRPr lang="en-IN" dirty="0">
              <a:solidFill>
                <a:prstClr val="black"/>
              </a:solidFill>
              <a:latin typeface="Calibri" panose="020F0502020204030204" pitchFamily="34" charset="0"/>
              <a:ea typeface="Calibri" panose="020F0502020204030204" pitchFamily="34" charset="0"/>
              <a:cs typeface="Latha" panose="020B0604020202020204" pitchFamily="34" charset="0"/>
            </a:endParaRPr>
          </a:p>
          <a:p>
            <a:pPr algn="just">
              <a:buClr>
                <a:prstClr val="black">
                  <a:lumMod val="85000"/>
                  <a:lumOff val="15000"/>
                </a:prstClr>
              </a:buClr>
            </a:pPr>
            <a:r>
              <a:rPr lang="en-GB" dirty="0">
                <a:solidFill>
                  <a:prstClr val="black"/>
                </a:solidFill>
                <a:latin typeface="Calibri" panose="020F0502020204030204" pitchFamily="34" charset="0"/>
                <a:ea typeface="Calibri" panose="020F0502020204030204" pitchFamily="34" charset="0"/>
                <a:cs typeface="Calibri" panose="020F0502020204030204" pitchFamily="34" charset="0"/>
              </a:rPr>
              <a:t>• Cloud storage</a:t>
            </a:r>
            <a:endParaRPr lang="en-IN" dirty="0">
              <a:solidFill>
                <a:prstClr val="black"/>
              </a:solidFill>
              <a:latin typeface="Calibri" panose="020F0502020204030204" pitchFamily="34" charset="0"/>
              <a:ea typeface="Calibri" panose="020F0502020204030204" pitchFamily="34" charset="0"/>
              <a:cs typeface="Latha" panose="020B0604020202020204" pitchFamily="34" charset="0"/>
            </a:endParaRPr>
          </a:p>
          <a:p>
            <a:pPr algn="just">
              <a:buClr>
                <a:prstClr val="black">
                  <a:lumMod val="85000"/>
                  <a:lumOff val="15000"/>
                </a:prstClr>
              </a:buClr>
            </a:pPr>
            <a:r>
              <a:rPr lang="en-GB" dirty="0" smtClean="0">
                <a:solidFill>
                  <a:prstClr val="black"/>
                </a:solidFill>
                <a:latin typeface="Calibri" panose="020F0502020204030204" pitchFamily="34" charset="0"/>
                <a:ea typeface="Calibri" panose="020F0502020204030204" pitchFamily="34" charset="0"/>
                <a:cs typeface="Calibri" panose="020F0502020204030204" pitchFamily="34" charset="0"/>
              </a:rPr>
              <a:t>• </a:t>
            </a:r>
            <a:r>
              <a:rPr lang="en-GB" dirty="0">
                <a:solidFill>
                  <a:prstClr val="black"/>
                </a:solidFill>
                <a:latin typeface="Calibri" panose="020F0502020204030204" pitchFamily="34" charset="0"/>
                <a:ea typeface="Calibri" panose="020F0502020204030204" pitchFamily="34" charset="0"/>
                <a:cs typeface="Calibri" panose="020F0502020204030204" pitchFamily="34" charset="0"/>
              </a:rPr>
              <a:t>Programming languages: PHP, SQL, CSS, HTML and JavaScript</a:t>
            </a:r>
          </a:p>
          <a:p>
            <a:pPr>
              <a:buClr>
                <a:prstClr val="black">
                  <a:lumMod val="85000"/>
                  <a:lumOff val="15000"/>
                </a:prstClr>
              </a:buClr>
            </a:pPr>
            <a:endParaRPr lang="en-IN" dirty="0">
              <a:solidFill>
                <a:prstClr val="black"/>
              </a:solidFill>
            </a:endParaRPr>
          </a:p>
        </p:txBody>
      </p:sp>
    </p:spTree>
    <p:extLst>
      <p:ext uri="{BB962C8B-B14F-4D97-AF65-F5344CB8AC3E}">
        <p14:creationId xmlns:p14="http://schemas.microsoft.com/office/powerpoint/2010/main" val="13797267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680758DD-5F7B-4E61-A1AF-1212B06836B3}"/>
              </a:ext>
            </a:extLst>
          </p:cNvPr>
          <p:cNvSpPr>
            <a:spLocks noGrp="1"/>
          </p:cNvSpPr>
          <p:nvPr>
            <p:ph type="title"/>
          </p:nvPr>
        </p:nvSpPr>
        <p:spPr/>
        <p:txBody>
          <a:bodyPr>
            <a:normAutofit/>
          </a:bodyPr>
          <a:lstStyle/>
          <a:p>
            <a:r>
              <a:rPr lang="en-IN" sz="4000" dirty="0"/>
              <a:t>INFRASTRUCTURE REQUIREMENTS </a:t>
            </a:r>
          </a:p>
        </p:txBody>
      </p:sp>
      <p:sp>
        <p:nvSpPr>
          <p:cNvPr id="3" name="Content Placeholder 2">
            <a:extLst>
              <a:ext uri="{FF2B5EF4-FFF2-40B4-BE49-F238E27FC236}">
                <a16:creationId xmlns:a16="http://schemas.microsoft.com/office/drawing/2014/main" xmlns="" id="{7F733FE1-D65A-48D5-B411-FFA79A546E8F}"/>
              </a:ext>
            </a:extLst>
          </p:cNvPr>
          <p:cNvSpPr>
            <a:spLocks noGrp="1"/>
          </p:cNvSpPr>
          <p:nvPr>
            <p:ph idx="1"/>
          </p:nvPr>
        </p:nvSpPr>
        <p:spPr/>
        <p:txBody>
          <a:bodyPr/>
          <a:lstStyle/>
          <a:p>
            <a:r>
              <a:rPr lang="en-US" dirty="0">
                <a:latin typeface="Calibri" panose="020F0502020204030204" pitchFamily="34" charset="0"/>
                <a:cs typeface="Calibri" panose="020F0502020204030204" pitchFamily="34" charset="0"/>
              </a:rPr>
              <a:t>Infrastructure requirements define the capabilities, features or qualities that are necessary (or desired) for an infrastructure on which application is executed.</a:t>
            </a:r>
          </a:p>
          <a:p>
            <a:pPr marL="0" indent="0">
              <a:buNone/>
            </a:pPr>
            <a:endParaRPr lang="en-US" sz="1000" dirty="0">
              <a:latin typeface="Calibri" panose="020F0502020204030204" pitchFamily="34" charset="0"/>
              <a:cs typeface="Calibri" panose="020F0502020204030204" pitchFamily="34" charset="0"/>
            </a:endParaRPr>
          </a:p>
          <a:p>
            <a:pPr lvl="1"/>
            <a:r>
              <a:rPr lang="en-US" dirty="0">
                <a:latin typeface="Calibri" panose="020F0502020204030204" pitchFamily="34" charset="0"/>
                <a:cs typeface="Calibri" panose="020F0502020204030204" pitchFamily="34" charset="0"/>
              </a:rPr>
              <a:t>Development Machine with 6 GB Ram and 4 Cores </a:t>
            </a:r>
          </a:p>
          <a:p>
            <a:pPr lvl="1"/>
            <a:r>
              <a:rPr lang="en-US" dirty="0">
                <a:latin typeface="Calibri" panose="020F0502020204030204" pitchFamily="34" charset="0"/>
                <a:cs typeface="Calibri" panose="020F0502020204030204" pitchFamily="34" charset="0"/>
              </a:rPr>
              <a:t>Code Repository </a:t>
            </a:r>
          </a:p>
          <a:p>
            <a:pPr lvl="1"/>
            <a:r>
              <a:rPr lang="en-US" dirty="0">
                <a:latin typeface="Calibri" panose="020F0502020204030204" pitchFamily="34" charset="0"/>
                <a:cs typeface="Calibri" panose="020F0502020204030204" pitchFamily="34" charset="0"/>
              </a:rPr>
              <a:t>AWS S3 Bucket</a:t>
            </a:r>
          </a:p>
          <a:p>
            <a:pPr lvl="1"/>
            <a:r>
              <a:rPr lang="en-US" dirty="0">
                <a:latin typeface="Calibri" panose="020F0502020204030204" pitchFamily="34" charset="0"/>
                <a:cs typeface="Calibri" panose="020F0502020204030204" pitchFamily="34" charset="0"/>
              </a:rPr>
              <a:t>IDE – Eclipse </a:t>
            </a:r>
          </a:p>
          <a:p>
            <a:pPr lvl="1"/>
            <a:r>
              <a:rPr lang="en-US" dirty="0" err="1">
                <a:latin typeface="Calibri" panose="020F0502020204030204" pitchFamily="34" charset="0"/>
                <a:cs typeface="Calibri" panose="020F0502020204030204" pitchFamily="34" charset="0"/>
              </a:rPr>
              <a:t>MySql</a:t>
            </a:r>
            <a:r>
              <a:rPr lang="en-US" dirty="0">
                <a:latin typeface="Calibri" panose="020F0502020204030204" pitchFamily="34" charset="0"/>
                <a:cs typeface="Calibri" panose="020F0502020204030204" pitchFamily="34" charset="0"/>
              </a:rPr>
              <a:t> Administrator</a:t>
            </a:r>
          </a:p>
          <a:p>
            <a:pPr lvl="1"/>
            <a:r>
              <a:rPr lang="en-US" dirty="0">
                <a:latin typeface="Calibri" panose="020F0502020204030204" pitchFamily="34" charset="0"/>
                <a:cs typeface="Calibri" panose="020F0502020204030204" pitchFamily="34" charset="0"/>
              </a:rPr>
              <a:t>Microsoft SQL Server</a:t>
            </a:r>
          </a:p>
          <a:p>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50713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47201D-29C4-4555-9D17-8339DF9505E4}"/>
              </a:ext>
            </a:extLst>
          </p:cNvPr>
          <p:cNvSpPr>
            <a:spLocks noGrp="1"/>
          </p:cNvSpPr>
          <p:nvPr>
            <p:ph type="title"/>
          </p:nvPr>
        </p:nvSpPr>
        <p:spPr>
          <a:xfrm>
            <a:off x="2632463" y="855424"/>
            <a:ext cx="5902171" cy="3352358"/>
          </a:xfrm>
        </p:spPr>
        <p:txBody>
          <a:bodyPr>
            <a:normAutofit/>
          </a:bodyPr>
          <a:lstStyle/>
          <a:p>
            <a:pPr algn="ctr"/>
            <a:r>
              <a:rPr lang="en-IN" sz="7000" dirty="0"/>
              <a:t>THANK </a:t>
            </a:r>
            <a:br>
              <a:rPr lang="en-IN" sz="7000" dirty="0"/>
            </a:br>
            <a:r>
              <a:rPr lang="en-IN" sz="7000" dirty="0"/>
              <a:t>YOU</a:t>
            </a:r>
          </a:p>
        </p:txBody>
      </p:sp>
    </p:spTree>
    <p:extLst>
      <p:ext uri="{BB962C8B-B14F-4D97-AF65-F5344CB8AC3E}">
        <p14:creationId xmlns:p14="http://schemas.microsoft.com/office/powerpoint/2010/main" val="162627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60E54AA-1BE0-4DCD-84E1-B42036939F67}"/>
              </a:ext>
            </a:extLst>
          </p:cNvPr>
          <p:cNvSpPr>
            <a:spLocks noGrp="1"/>
          </p:cNvSpPr>
          <p:nvPr>
            <p:ph type="title"/>
          </p:nvPr>
        </p:nvSpPr>
        <p:spPr>
          <a:xfrm>
            <a:off x="1066800" y="398899"/>
            <a:ext cx="10058400" cy="3734097"/>
          </a:xfrm>
        </p:spPr>
        <p:txBody>
          <a:bodyPr>
            <a:noAutofit/>
          </a:bodyPr>
          <a:lstStyle/>
          <a:p>
            <a:pPr algn="ctr">
              <a:lnSpc>
                <a:spcPct val="100000"/>
              </a:lnSpc>
            </a:pPr>
            <a:r>
              <a:rPr lang="en-US" sz="5000" dirty="0"/>
              <a:t>PROJECT SCOPE AND REQUIREMENTS MANAGEMENT</a:t>
            </a:r>
            <a:endParaRPr lang="en-IN" sz="5000" dirty="0"/>
          </a:p>
        </p:txBody>
      </p:sp>
    </p:spTree>
    <p:extLst>
      <p:ext uri="{BB962C8B-B14F-4D97-AF65-F5344CB8AC3E}">
        <p14:creationId xmlns:p14="http://schemas.microsoft.com/office/powerpoint/2010/main" val="898230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A9DFD4A-C808-454A-8E3A-6986C426CFCE}"/>
              </a:ext>
            </a:extLst>
          </p:cNvPr>
          <p:cNvSpPr>
            <a:spLocks noGrp="1"/>
          </p:cNvSpPr>
          <p:nvPr>
            <p:ph type="title"/>
          </p:nvPr>
        </p:nvSpPr>
        <p:spPr/>
        <p:txBody>
          <a:bodyPr>
            <a:normAutofit/>
          </a:bodyPr>
          <a:lstStyle/>
          <a:p>
            <a:r>
              <a:rPr lang="en-US" sz="4000" dirty="0"/>
              <a:t>PROJECT SCOPE </a:t>
            </a:r>
            <a:endParaRPr lang="en-IN" sz="4000" dirty="0"/>
          </a:p>
        </p:txBody>
      </p:sp>
      <p:sp>
        <p:nvSpPr>
          <p:cNvPr id="3" name="Content Placeholder 2">
            <a:extLst>
              <a:ext uri="{FF2B5EF4-FFF2-40B4-BE49-F238E27FC236}">
                <a16:creationId xmlns:a16="http://schemas.microsoft.com/office/drawing/2014/main" xmlns="" id="{8004BC7E-3977-4003-A44D-D4C74DA171A3}"/>
              </a:ext>
            </a:extLst>
          </p:cNvPr>
          <p:cNvSpPr>
            <a:spLocks noGrp="1"/>
          </p:cNvSpPr>
          <p:nvPr>
            <p:ph idx="1"/>
          </p:nvPr>
        </p:nvSpPr>
        <p:spPr>
          <a:xfrm>
            <a:off x="625642" y="1864896"/>
            <a:ext cx="10972800" cy="4525963"/>
          </a:xfrm>
        </p:spPr>
        <p:txBody>
          <a:bodyPr>
            <a:normAutofit/>
          </a:bodyPr>
          <a:lstStyle/>
          <a:p>
            <a:pPr algn="just"/>
            <a:r>
              <a:rPr lang="en-US" sz="2200" dirty="0">
                <a:effectLst/>
                <a:latin typeface="Calibri" panose="020F0502020204030204" pitchFamily="34" charset="0"/>
                <a:ea typeface="Calibri" panose="020F0502020204030204" pitchFamily="34" charset="0"/>
              </a:rPr>
              <a:t>Project scope is the part of project planning that involves determining and documenting a list of specific project goals, deliverables, features, functions, tasks, deadlines, and ultimately costs. In other words, it is what needs to be achieved and the work that must be done to deliver a project.</a:t>
            </a:r>
          </a:p>
          <a:p>
            <a:pPr marL="0" indent="0" algn="just">
              <a:buNone/>
            </a:pPr>
            <a:endParaRPr lang="en-US" sz="2200" dirty="0">
              <a:effectLst/>
              <a:latin typeface="Calibri" panose="020F0502020204030204" pitchFamily="34" charset="0"/>
              <a:ea typeface="Calibri" panose="020F0502020204030204" pitchFamily="34" charset="0"/>
            </a:endParaRPr>
          </a:p>
          <a:p>
            <a:pPr algn="just"/>
            <a:r>
              <a:rPr lang="en-US" sz="2200" dirty="0">
                <a:effectLst/>
                <a:latin typeface="Calibri" panose="020F0502020204030204" pitchFamily="34" charset="0"/>
                <a:ea typeface="Calibri" panose="020F0502020204030204" pitchFamily="34" charset="0"/>
              </a:rPr>
              <a:t>The project is </a:t>
            </a:r>
            <a:r>
              <a:rPr lang="en-US" sz="2200" dirty="0" smtClean="0">
                <a:effectLst/>
                <a:latin typeface="Calibri" panose="020F0502020204030204" pitchFamily="34" charset="0"/>
                <a:ea typeface="Calibri" panose="020F0502020204030204" pitchFamily="34" charset="0"/>
              </a:rPr>
              <a:t>Restaurant Food Ordering System </a:t>
            </a:r>
            <a:r>
              <a:rPr lang="en-US" sz="2200" dirty="0">
                <a:effectLst/>
                <a:latin typeface="Calibri" panose="020F0502020204030204" pitchFamily="34" charset="0"/>
                <a:ea typeface="Calibri" panose="020F0502020204030204" pitchFamily="34" charset="0"/>
              </a:rPr>
              <a:t>that automates </a:t>
            </a:r>
            <a:r>
              <a:rPr lang="en-GB" sz="2200" spc="20" dirty="0">
                <a:solidFill>
                  <a:srgbClr val="000000"/>
                </a:solidFill>
                <a:latin typeface="Calibri" panose="020F0502020204030204" pitchFamily="34" charset="0"/>
                <a:ea typeface="Calibri" panose="020F0502020204030204" pitchFamily="34" charset="0"/>
                <a:cs typeface="Calibri" panose="020F0502020204030204" pitchFamily="34" charset="0"/>
              </a:rPr>
              <a:t>to automate the normal food ordering system. </a:t>
            </a:r>
          </a:p>
          <a:p>
            <a:pPr algn="just"/>
            <a:r>
              <a:rPr lang="en-US" sz="2200" dirty="0" smtClean="0">
                <a:effectLst/>
                <a:latin typeface="Calibri" panose="020F0502020204030204" pitchFamily="34" charset="0"/>
                <a:ea typeface="Calibri" panose="020F0502020204030204" pitchFamily="34" charset="0"/>
              </a:rPr>
              <a:t>This </a:t>
            </a:r>
            <a:r>
              <a:rPr lang="en-US" sz="2200" dirty="0">
                <a:effectLst/>
                <a:latin typeface="Calibri" panose="020F0502020204030204" pitchFamily="34" charset="0"/>
                <a:ea typeface="Calibri" panose="020F0502020204030204" pitchFamily="34" charset="0"/>
              </a:rPr>
              <a:t>system can be managed by different </a:t>
            </a:r>
            <a:r>
              <a:rPr lang="en-US" sz="2200" dirty="0" smtClean="0">
                <a:latin typeface="Calibri" panose="020F0502020204030204" pitchFamily="34" charset="0"/>
                <a:ea typeface="Calibri" panose="020F0502020204030204" pitchFamily="34" charset="0"/>
              </a:rPr>
              <a:t>user types like the Restaurant Staff (which will be the admins) and the customers of the restaurant.</a:t>
            </a:r>
            <a:endParaRPr lang="en-US" sz="2200" b="0" i="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592993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C5A19D0-BD5F-4563-9D46-0C07DF252F2F}"/>
              </a:ext>
            </a:extLst>
          </p:cNvPr>
          <p:cNvSpPr>
            <a:spLocks noGrp="1"/>
          </p:cNvSpPr>
          <p:nvPr>
            <p:ph type="title"/>
          </p:nvPr>
        </p:nvSpPr>
        <p:spPr/>
        <p:txBody>
          <a:bodyPr/>
          <a:lstStyle/>
          <a:p>
            <a:r>
              <a:rPr lang="en-IN" sz="4000" dirty="0"/>
              <a:t>ACTIVITIES IN SCOPE</a:t>
            </a:r>
          </a:p>
        </p:txBody>
      </p:sp>
      <p:sp>
        <p:nvSpPr>
          <p:cNvPr id="3" name="Content Placeholder 2">
            <a:extLst>
              <a:ext uri="{FF2B5EF4-FFF2-40B4-BE49-F238E27FC236}">
                <a16:creationId xmlns:a16="http://schemas.microsoft.com/office/drawing/2014/main" xmlns="" id="{80A488EE-416E-48B3-9D6C-01D2084CDA65}"/>
              </a:ext>
            </a:extLst>
          </p:cNvPr>
          <p:cNvSpPr>
            <a:spLocks noGrp="1"/>
          </p:cNvSpPr>
          <p:nvPr>
            <p:ph idx="1"/>
          </p:nvPr>
        </p:nvSpPr>
        <p:spPr>
          <a:xfrm>
            <a:off x="593558" y="2105527"/>
            <a:ext cx="10972800" cy="4525963"/>
          </a:xfrm>
        </p:spPr>
        <p:txBody>
          <a:bodyPr>
            <a:normAutofit/>
          </a:bodyPr>
          <a:lstStyle/>
          <a:p>
            <a:pPr algn="just"/>
            <a:r>
              <a:rPr lang="en-US" sz="2200" dirty="0" smtClean="0">
                <a:effectLst/>
                <a:latin typeface="Calibri" panose="020F0502020204030204" pitchFamily="34" charset="0"/>
                <a:ea typeface="Calibri" panose="020F0502020204030204" pitchFamily="34" charset="0"/>
              </a:rPr>
              <a:t>Activities in scope mention about the things we plan to deliver. </a:t>
            </a:r>
            <a:endParaRPr lang="en-US" sz="2200" dirty="0">
              <a:effectLst/>
              <a:latin typeface="Calibri" panose="020F0502020204030204" pitchFamily="34" charset="0"/>
              <a:ea typeface="Calibri" panose="020F0502020204030204" pitchFamily="34" charset="0"/>
            </a:endParaRPr>
          </a:p>
          <a:p>
            <a:pPr algn="just"/>
            <a:r>
              <a:rPr lang="en-US" sz="2200" dirty="0">
                <a:effectLst/>
                <a:latin typeface="Calibri" panose="020F0502020204030204" pitchFamily="34" charset="0"/>
                <a:ea typeface="Calibri" panose="020F0502020204030204" pitchFamily="34" charset="0"/>
              </a:rPr>
              <a:t>In this system, the in scope includes activities of :</a:t>
            </a:r>
          </a:p>
          <a:p>
            <a:pPr lvl="1" algn="just"/>
            <a:r>
              <a:rPr lang="en-US" sz="2200" dirty="0" smtClean="0">
                <a:latin typeface="Calibri" panose="020F0502020204030204" pitchFamily="34" charset="0"/>
                <a:ea typeface="Calibri" panose="020F0502020204030204" pitchFamily="34" charset="0"/>
              </a:rPr>
              <a:t>Automation of the Ordering Process.</a:t>
            </a:r>
            <a:endParaRPr lang="en-US" sz="2200" dirty="0">
              <a:effectLst/>
              <a:latin typeface="Calibri" panose="020F0502020204030204" pitchFamily="34" charset="0"/>
              <a:ea typeface="Calibri" panose="020F0502020204030204" pitchFamily="34" charset="0"/>
            </a:endParaRPr>
          </a:p>
          <a:p>
            <a:pPr lvl="1" algn="just"/>
            <a:r>
              <a:rPr lang="en-US" sz="2200" dirty="0" smtClean="0">
                <a:effectLst/>
                <a:latin typeface="Calibri" panose="020F0502020204030204" pitchFamily="34" charset="0"/>
                <a:ea typeface="Calibri" panose="020F0502020204030204" pitchFamily="34" charset="0"/>
              </a:rPr>
              <a:t>Staff having admin access.</a:t>
            </a:r>
          </a:p>
          <a:p>
            <a:pPr lvl="1" algn="just"/>
            <a:r>
              <a:rPr lang="en-US" sz="2200" dirty="0" smtClean="0">
                <a:latin typeface="Calibri" panose="020F0502020204030204" pitchFamily="34" charset="0"/>
                <a:ea typeface="Calibri" panose="020F0502020204030204" pitchFamily="34" charset="0"/>
              </a:rPr>
              <a:t>Users having the option to create an account.</a:t>
            </a:r>
          </a:p>
          <a:p>
            <a:pPr lvl="1" algn="just"/>
            <a:r>
              <a:rPr lang="en-US" sz="2200" dirty="0" smtClean="0">
                <a:latin typeface="Calibri" panose="020F0502020204030204" pitchFamily="34" charset="0"/>
                <a:ea typeface="Calibri" panose="020F0502020204030204" pitchFamily="34" charset="0"/>
              </a:rPr>
              <a:t>Users having admin access can make amendments to the details and descriptions on the menu.</a:t>
            </a:r>
          </a:p>
          <a:p>
            <a:pPr lvl="1" algn="just"/>
            <a:r>
              <a:rPr lang="en-US" sz="2200" dirty="0" smtClean="0">
                <a:effectLst/>
                <a:latin typeface="Calibri" panose="020F0502020204030204" pitchFamily="34" charset="0"/>
                <a:ea typeface="Calibri" panose="020F0502020204030204" pitchFamily="34" charset="0"/>
              </a:rPr>
              <a:t>System having the ability to generate monthly reports.</a:t>
            </a:r>
            <a:endParaRPr lang="en-US" sz="2200" dirty="0">
              <a:effectLst/>
              <a:latin typeface="Calibri" panose="020F0502020204030204" pitchFamily="34" charset="0"/>
              <a:ea typeface="Calibri" panose="020F0502020204030204" pitchFamily="34" charset="0"/>
            </a:endParaRPr>
          </a:p>
          <a:p>
            <a:pPr algn="just"/>
            <a:endParaRPr lang="en-US" sz="2200" dirty="0">
              <a:effectLst/>
              <a:latin typeface="Calibri" panose="020F0502020204030204" pitchFamily="34" charset="0"/>
              <a:ea typeface="Calibri" panose="020F0502020204030204" pitchFamily="34" charset="0"/>
            </a:endParaRPr>
          </a:p>
          <a:p>
            <a:pPr algn="just"/>
            <a:endParaRPr lang="en-US" sz="2200" dirty="0">
              <a:effectLst/>
              <a:latin typeface="Calibri" panose="020F0502020204030204" pitchFamily="34" charset="0"/>
              <a:ea typeface="Calibri" panose="020F0502020204030204" pitchFamily="34" charset="0"/>
            </a:endParaRPr>
          </a:p>
          <a:p>
            <a:pPr algn="just"/>
            <a:endParaRPr lang="en-IN" sz="2200" dirty="0"/>
          </a:p>
        </p:txBody>
      </p:sp>
    </p:spTree>
    <p:extLst>
      <p:ext uri="{BB962C8B-B14F-4D97-AF65-F5344CB8AC3E}">
        <p14:creationId xmlns:p14="http://schemas.microsoft.com/office/powerpoint/2010/main" val="1541528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9CB2830-85E4-46B1-8830-51AA8D8D1B55}"/>
              </a:ext>
            </a:extLst>
          </p:cNvPr>
          <p:cNvSpPr>
            <a:spLocks noGrp="1"/>
          </p:cNvSpPr>
          <p:nvPr>
            <p:ph type="title"/>
          </p:nvPr>
        </p:nvSpPr>
        <p:spPr/>
        <p:txBody>
          <a:bodyPr>
            <a:normAutofit/>
          </a:bodyPr>
          <a:lstStyle/>
          <a:p>
            <a:r>
              <a:rPr lang="en-IN" sz="4000" dirty="0"/>
              <a:t>ACTIVITIES OUT OF SCOPE</a:t>
            </a:r>
          </a:p>
        </p:txBody>
      </p:sp>
      <p:sp>
        <p:nvSpPr>
          <p:cNvPr id="3" name="Content Placeholder 2">
            <a:extLst>
              <a:ext uri="{FF2B5EF4-FFF2-40B4-BE49-F238E27FC236}">
                <a16:creationId xmlns:a16="http://schemas.microsoft.com/office/drawing/2014/main" xmlns="" id="{79FACE5A-C836-4842-9452-9C190EC6D4AE}"/>
              </a:ext>
            </a:extLst>
          </p:cNvPr>
          <p:cNvSpPr>
            <a:spLocks noGrp="1"/>
          </p:cNvSpPr>
          <p:nvPr>
            <p:ph idx="1"/>
          </p:nvPr>
        </p:nvSpPr>
        <p:spPr>
          <a:xfrm>
            <a:off x="609600" y="1929065"/>
            <a:ext cx="10972800" cy="4525963"/>
          </a:xfrm>
        </p:spPr>
        <p:txBody>
          <a:bodyPr>
            <a:normAutofit/>
          </a:bodyPr>
          <a:lstStyle/>
          <a:p>
            <a:pPr algn="just"/>
            <a:r>
              <a:rPr lang="en-US" sz="2200" dirty="0">
                <a:effectLst/>
                <a:latin typeface="Calibri" panose="020F0502020204030204" pitchFamily="34" charset="0"/>
                <a:ea typeface="Calibri" panose="020F0502020204030204" pitchFamily="34" charset="0"/>
              </a:rPr>
              <a:t>Out of scope are parts of the project that are not delivered and doesn’t address as part of outcome. </a:t>
            </a:r>
          </a:p>
          <a:p>
            <a:pPr algn="just"/>
            <a:r>
              <a:rPr lang="en-US" sz="2200" dirty="0">
                <a:latin typeface="Calibri" panose="020F0502020204030204" pitchFamily="34" charset="0"/>
                <a:ea typeface="Calibri" panose="020F0502020204030204" pitchFamily="34" charset="0"/>
              </a:rPr>
              <a:t>Out of scope activities:</a:t>
            </a:r>
            <a:endParaRPr lang="en-US" sz="2200" dirty="0">
              <a:effectLst/>
              <a:latin typeface="Calibri" panose="020F0502020204030204" pitchFamily="34" charset="0"/>
              <a:ea typeface="Calibri" panose="020F0502020204030204" pitchFamily="34" charset="0"/>
            </a:endParaRPr>
          </a:p>
          <a:p>
            <a:pPr lvl="1" algn="just"/>
            <a:r>
              <a:rPr lang="en-US" sz="2200" dirty="0" smtClean="0">
                <a:latin typeface="Calibri" panose="020F0502020204030204" pitchFamily="34" charset="0"/>
                <a:cs typeface="Calibri" panose="020F0502020204030204" pitchFamily="34" charset="0"/>
              </a:rPr>
              <a:t>The RFOS does not play any part in the recruitment process for the staff.</a:t>
            </a:r>
            <a:endParaRPr lang="en-US" sz="2200" dirty="0">
              <a:latin typeface="Calibri" panose="020F0502020204030204" pitchFamily="34" charset="0"/>
              <a:cs typeface="Calibri" panose="020F0502020204030204" pitchFamily="34" charset="0"/>
            </a:endParaRPr>
          </a:p>
          <a:p>
            <a:pPr lvl="1" algn="just"/>
            <a:r>
              <a:rPr lang="en-US" sz="2200" dirty="0">
                <a:latin typeface="Calibri" panose="020F0502020204030204" pitchFamily="34" charset="0"/>
                <a:cs typeface="Calibri" panose="020F0502020204030204" pitchFamily="34" charset="0"/>
              </a:rPr>
              <a:t>Only certain certified staff, manager, </a:t>
            </a:r>
            <a:r>
              <a:rPr lang="en-US" sz="2200" dirty="0" smtClean="0">
                <a:latin typeface="Calibri" panose="020F0502020204030204" pitchFamily="34" charset="0"/>
                <a:cs typeface="Calibri" panose="020F0502020204030204" pitchFamily="34" charset="0"/>
              </a:rPr>
              <a:t>chef </a:t>
            </a:r>
            <a:r>
              <a:rPr lang="en-US" sz="2200" dirty="0">
                <a:latin typeface="Calibri" panose="020F0502020204030204" pitchFamily="34" charset="0"/>
                <a:cs typeface="Calibri" panose="020F0502020204030204" pitchFamily="34" charset="0"/>
              </a:rPr>
              <a:t>will be </a:t>
            </a:r>
            <a:r>
              <a:rPr lang="en-US" sz="2200" dirty="0" smtClean="0">
                <a:latin typeface="Calibri" panose="020F0502020204030204" pitchFamily="34" charset="0"/>
                <a:cs typeface="Calibri" panose="020F0502020204030204" pitchFamily="34" charset="0"/>
              </a:rPr>
              <a:t>given admin </a:t>
            </a:r>
            <a:r>
              <a:rPr lang="en-US" sz="2200" dirty="0">
                <a:latin typeface="Calibri" panose="020F0502020204030204" pitchFamily="34" charset="0"/>
                <a:cs typeface="Calibri" panose="020F0502020204030204" pitchFamily="34" charset="0"/>
              </a:rPr>
              <a:t>access to the system.</a:t>
            </a:r>
          </a:p>
          <a:p>
            <a:pPr lvl="1" algn="just"/>
            <a:r>
              <a:rPr lang="en-US" sz="2200" dirty="0">
                <a:latin typeface="Calibri" panose="020F0502020204030204" pitchFamily="34" charset="0"/>
                <a:cs typeface="Calibri" panose="020F0502020204030204" pitchFamily="34" charset="0"/>
              </a:rPr>
              <a:t>AI assistance will not be </a:t>
            </a:r>
            <a:r>
              <a:rPr lang="en-US" sz="2200" dirty="0" smtClean="0">
                <a:latin typeface="Calibri" panose="020F0502020204030204" pitchFamily="34" charset="0"/>
                <a:cs typeface="Calibri" panose="020F0502020204030204" pitchFamily="34" charset="0"/>
              </a:rPr>
              <a:t>provided with the system.</a:t>
            </a:r>
            <a:endParaRPr lang="en-US" sz="2200" dirty="0">
              <a:latin typeface="Calibri" panose="020F0502020204030204" pitchFamily="34" charset="0"/>
              <a:cs typeface="Calibri" panose="020F0502020204030204" pitchFamily="34" charset="0"/>
            </a:endParaRPr>
          </a:p>
          <a:p>
            <a:pPr lvl="1" algn="just"/>
            <a:r>
              <a:rPr lang="en-US" sz="2200" dirty="0" smtClean="0">
                <a:latin typeface="Calibri" panose="020F0502020204030204" pitchFamily="34" charset="0"/>
                <a:cs typeface="Calibri" panose="020F0502020204030204" pitchFamily="34" charset="0"/>
              </a:rPr>
              <a:t>The system would not </a:t>
            </a:r>
            <a:r>
              <a:rPr lang="en-US" sz="2200" dirty="0">
                <a:latin typeface="Calibri" panose="020F0502020204030204" pitchFamily="34" charset="0"/>
                <a:cs typeface="Calibri" panose="020F0502020204030204" pitchFamily="34" charset="0"/>
              </a:rPr>
              <a:t>include internal communication automation.</a:t>
            </a:r>
          </a:p>
          <a:p>
            <a:pPr lvl="1" algn="just"/>
            <a:r>
              <a:rPr lang="en-US" sz="2200" dirty="0">
                <a:latin typeface="Calibri" panose="020F0502020204030204" pitchFamily="34" charset="0"/>
                <a:cs typeface="Calibri" panose="020F0502020204030204" pitchFamily="34" charset="0"/>
              </a:rPr>
              <a:t>Content for learning module will not be created.</a:t>
            </a:r>
          </a:p>
          <a:p>
            <a:pPr algn="just"/>
            <a:endParaRPr lang="en-IN" sz="2200" dirty="0"/>
          </a:p>
        </p:txBody>
      </p:sp>
    </p:spTree>
    <p:extLst>
      <p:ext uri="{BB962C8B-B14F-4D97-AF65-F5344CB8AC3E}">
        <p14:creationId xmlns:p14="http://schemas.microsoft.com/office/powerpoint/2010/main" val="4249383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732DDD0-EFEA-474A-A297-103C91962FB5}"/>
              </a:ext>
            </a:extLst>
          </p:cNvPr>
          <p:cNvSpPr>
            <a:spLocks noGrp="1"/>
          </p:cNvSpPr>
          <p:nvPr>
            <p:ph type="title"/>
          </p:nvPr>
        </p:nvSpPr>
        <p:spPr/>
        <p:txBody>
          <a:bodyPr>
            <a:normAutofit/>
          </a:bodyPr>
          <a:lstStyle/>
          <a:p>
            <a:r>
              <a:rPr lang="en-IN" sz="4000" dirty="0"/>
              <a:t>REQUIREMENTS</a:t>
            </a:r>
          </a:p>
        </p:txBody>
      </p:sp>
      <p:sp>
        <p:nvSpPr>
          <p:cNvPr id="3" name="Content Placeholder 2">
            <a:extLst>
              <a:ext uri="{FF2B5EF4-FFF2-40B4-BE49-F238E27FC236}">
                <a16:creationId xmlns:a16="http://schemas.microsoft.com/office/drawing/2014/main" xmlns="" id="{88ED39E5-E271-489E-82BF-07A9711DC094}"/>
              </a:ext>
            </a:extLst>
          </p:cNvPr>
          <p:cNvSpPr>
            <a:spLocks noGrp="1"/>
          </p:cNvSpPr>
          <p:nvPr>
            <p:ph idx="1"/>
          </p:nvPr>
        </p:nvSpPr>
        <p:spPr>
          <a:xfrm>
            <a:off x="601579" y="1977190"/>
            <a:ext cx="10972800" cy="4525963"/>
          </a:xfrm>
        </p:spPr>
        <p:txBody>
          <a:bodyPr>
            <a:normAutofit/>
          </a:bodyPr>
          <a:lstStyle/>
          <a:p>
            <a:pPr algn="just"/>
            <a:r>
              <a:rPr lang="en-US" sz="2200" dirty="0">
                <a:latin typeface="Calibri" panose="020F0502020204030204" pitchFamily="34" charset="0"/>
                <a:cs typeface="Calibri" panose="020F0502020204030204" pitchFamily="34" charset="0"/>
              </a:rPr>
              <a:t>A requirement is a service, function or feature that a user needs. </a:t>
            </a:r>
          </a:p>
          <a:p>
            <a:pPr algn="just"/>
            <a:r>
              <a:rPr lang="en-US" sz="2200" dirty="0">
                <a:latin typeface="Calibri" panose="020F0502020204030204" pitchFamily="34" charset="0"/>
                <a:cs typeface="Calibri" panose="020F0502020204030204" pitchFamily="34" charset="0"/>
              </a:rPr>
              <a:t>Requirements can be functions, constraints, business rules or other elements that must be present to meet the need of the intended users.</a:t>
            </a:r>
          </a:p>
          <a:p>
            <a:pPr algn="just"/>
            <a:r>
              <a:rPr lang="en-IN" sz="2200" dirty="0">
                <a:latin typeface="Calibri" panose="020F0502020204030204" pitchFamily="34" charset="0"/>
                <a:cs typeface="Calibri" panose="020F0502020204030204" pitchFamily="34" charset="0"/>
              </a:rPr>
              <a:t> Categories of requirements:</a:t>
            </a:r>
          </a:p>
          <a:p>
            <a:pPr lvl="1" algn="just"/>
            <a:r>
              <a:rPr lang="en-IN" sz="2200" dirty="0">
                <a:latin typeface="Calibri" panose="020F0502020204030204" pitchFamily="34" charset="0"/>
                <a:cs typeface="Calibri" panose="020F0502020204030204" pitchFamily="34" charset="0"/>
              </a:rPr>
              <a:t>Functional Requirements (FRs)</a:t>
            </a:r>
          </a:p>
          <a:p>
            <a:pPr lvl="1" algn="just"/>
            <a:r>
              <a:rPr lang="en-IN" sz="2200" dirty="0">
                <a:latin typeface="Calibri" panose="020F0502020204030204" pitchFamily="34" charset="0"/>
                <a:cs typeface="Calibri" panose="020F0502020204030204" pitchFamily="34" charset="0"/>
              </a:rPr>
              <a:t>Non-functional Requirements (NFRs)</a:t>
            </a:r>
          </a:p>
        </p:txBody>
      </p:sp>
    </p:spTree>
    <p:extLst>
      <p:ext uri="{BB962C8B-B14F-4D97-AF65-F5344CB8AC3E}">
        <p14:creationId xmlns:p14="http://schemas.microsoft.com/office/powerpoint/2010/main" val="6147184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3465D752-6851-4FFA-9480-A014099B43CC}"/>
              </a:ext>
            </a:extLst>
          </p:cNvPr>
          <p:cNvSpPr>
            <a:spLocks noGrp="1"/>
          </p:cNvSpPr>
          <p:nvPr>
            <p:ph type="title"/>
          </p:nvPr>
        </p:nvSpPr>
        <p:spPr/>
        <p:txBody>
          <a:bodyPr>
            <a:normAutofit/>
          </a:bodyPr>
          <a:lstStyle/>
          <a:p>
            <a:r>
              <a:rPr lang="en-IN" sz="4000" dirty="0"/>
              <a:t>FUNCTIONAL REQUIREMENTS </a:t>
            </a:r>
          </a:p>
        </p:txBody>
      </p:sp>
      <p:sp>
        <p:nvSpPr>
          <p:cNvPr id="3" name="Content Placeholder 2">
            <a:extLst>
              <a:ext uri="{FF2B5EF4-FFF2-40B4-BE49-F238E27FC236}">
                <a16:creationId xmlns:a16="http://schemas.microsoft.com/office/drawing/2014/main" xmlns="" id="{3463441E-3956-44D7-8A9A-E4B17D141586}"/>
              </a:ext>
            </a:extLst>
          </p:cNvPr>
          <p:cNvSpPr>
            <a:spLocks noGrp="1"/>
          </p:cNvSpPr>
          <p:nvPr>
            <p:ph idx="1"/>
          </p:nvPr>
        </p:nvSpPr>
        <p:spPr>
          <a:xfrm>
            <a:off x="1066800" y="2103120"/>
            <a:ext cx="10058400" cy="4244414"/>
          </a:xfrm>
        </p:spPr>
        <p:txBody>
          <a:bodyPr>
            <a:noAutofit/>
          </a:bodyPr>
          <a:lstStyle/>
          <a:p>
            <a:r>
              <a:rPr lang="en-US" sz="2200" dirty="0">
                <a:latin typeface="Calibri" panose="020F0502020204030204" pitchFamily="34" charset="0"/>
                <a:cs typeface="Calibri" panose="020F0502020204030204" pitchFamily="34" charset="0"/>
              </a:rPr>
              <a:t>Requirements, which are related to functional aspect of software fall into this category.</a:t>
            </a:r>
          </a:p>
          <a:p>
            <a:r>
              <a:rPr lang="en-US" sz="2200" dirty="0">
                <a:latin typeface="Calibri" panose="020F0502020204030204" pitchFamily="34" charset="0"/>
                <a:cs typeface="Calibri" panose="020F0502020204030204" pitchFamily="34" charset="0"/>
              </a:rPr>
              <a:t>They define functions and functionality within and from the software system.</a:t>
            </a:r>
          </a:p>
          <a:p>
            <a:r>
              <a:rPr lang="en-US" sz="2200" dirty="0">
                <a:latin typeface="Calibri" panose="020F0502020204030204" pitchFamily="34" charset="0"/>
                <a:cs typeface="Calibri" panose="020F0502020204030204" pitchFamily="34" charset="0"/>
              </a:rPr>
              <a:t>In HRMS Software functional requirements are:</a:t>
            </a:r>
          </a:p>
          <a:p>
            <a:pPr lvl="1"/>
            <a:r>
              <a:rPr lang="en-US" sz="2200" dirty="0" smtClean="0">
                <a:latin typeface="Calibri" panose="020F0502020204030204" pitchFamily="34" charset="0"/>
                <a:cs typeface="Calibri" panose="020F0502020204030204" pitchFamily="34" charset="0"/>
              </a:rPr>
              <a:t>Everyone using the software would have their specific IDs. (Staff would need to have an account while Customers would be given a choice).</a:t>
            </a:r>
            <a:endParaRPr lang="en-US" sz="2200" dirty="0">
              <a:latin typeface="Calibri" panose="020F0502020204030204" pitchFamily="34" charset="0"/>
              <a:cs typeface="Calibri" panose="020F0502020204030204" pitchFamily="34" charset="0"/>
            </a:endParaRPr>
          </a:p>
          <a:p>
            <a:pPr lvl="1"/>
            <a:r>
              <a:rPr lang="en-US" sz="2200" dirty="0">
                <a:latin typeface="Calibri" panose="020F0502020204030204" pitchFamily="34" charset="0"/>
                <a:cs typeface="Calibri" panose="020F0502020204030204" pitchFamily="34" charset="0"/>
              </a:rPr>
              <a:t>Adding or modifying </a:t>
            </a:r>
            <a:r>
              <a:rPr lang="en-US" sz="2200" dirty="0" smtClean="0">
                <a:latin typeface="Calibri" panose="020F0502020204030204" pitchFamily="34" charset="0"/>
                <a:cs typeface="Calibri" panose="020F0502020204030204" pitchFamily="34" charset="0"/>
              </a:rPr>
              <a:t>details on the menu would be an available option.</a:t>
            </a:r>
            <a:endParaRPr lang="en-US" sz="2200" dirty="0">
              <a:latin typeface="Calibri" panose="020F0502020204030204" pitchFamily="34" charset="0"/>
              <a:cs typeface="Calibri" panose="020F0502020204030204" pitchFamily="34" charset="0"/>
            </a:endParaRPr>
          </a:p>
          <a:p>
            <a:pPr lvl="1"/>
            <a:r>
              <a:rPr lang="en-US" sz="2200" dirty="0" smtClean="0">
                <a:latin typeface="Calibri" panose="020F0502020204030204" pitchFamily="34" charset="0"/>
                <a:cs typeface="Calibri" panose="020F0502020204030204" pitchFamily="34" charset="0"/>
              </a:rPr>
              <a:t>Adding Offers for the customers would be an available option.</a:t>
            </a:r>
          </a:p>
          <a:p>
            <a:pPr lvl="1"/>
            <a:r>
              <a:rPr lang="en-US" sz="2200" dirty="0">
                <a:latin typeface="Calibri" panose="020F0502020204030204" pitchFamily="34" charset="0"/>
                <a:cs typeface="Calibri" panose="020F0502020204030204" pitchFamily="34" charset="0"/>
              </a:rPr>
              <a:t>Users (customers) would have the option to update their details.</a:t>
            </a:r>
          </a:p>
          <a:p>
            <a:pPr lvl="1"/>
            <a:endParaRPr lang="en-US" sz="2200" dirty="0">
              <a:latin typeface="Calibri" panose="020F0502020204030204" pitchFamily="34" charset="0"/>
              <a:cs typeface="Calibri" panose="020F0502020204030204" pitchFamily="34" charset="0"/>
            </a:endParaRPr>
          </a:p>
          <a:p>
            <a:pPr lvl="1"/>
            <a:endParaRPr lang="en-US" sz="2200" dirty="0">
              <a:latin typeface="Calibri" panose="020F0502020204030204" pitchFamily="34" charset="0"/>
              <a:cs typeface="Calibri" panose="020F0502020204030204" pitchFamily="34" charset="0"/>
            </a:endParaRPr>
          </a:p>
          <a:p>
            <a:endParaRPr lang="en-IN" sz="22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88046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01F0F0-EDC0-4E49-86A6-4B6F2310A80C}"/>
              </a:ext>
            </a:extLst>
          </p:cNvPr>
          <p:cNvSpPr>
            <a:spLocks noGrp="1"/>
          </p:cNvSpPr>
          <p:nvPr>
            <p:ph type="title"/>
          </p:nvPr>
        </p:nvSpPr>
        <p:spPr/>
        <p:txBody>
          <a:bodyPr>
            <a:normAutofit/>
          </a:bodyPr>
          <a:lstStyle/>
          <a:p>
            <a:r>
              <a:rPr lang="en-IN" sz="4000" dirty="0"/>
              <a:t>FUNCTIONAL REQUIREMENTS </a:t>
            </a:r>
          </a:p>
        </p:txBody>
      </p:sp>
      <p:sp>
        <p:nvSpPr>
          <p:cNvPr id="3" name="Content Placeholder 2">
            <a:extLst>
              <a:ext uri="{FF2B5EF4-FFF2-40B4-BE49-F238E27FC236}">
                <a16:creationId xmlns:a16="http://schemas.microsoft.com/office/drawing/2014/main" xmlns="" id="{4C9CE98F-9638-4D89-8615-47C676DBE0D6}"/>
              </a:ext>
            </a:extLst>
          </p:cNvPr>
          <p:cNvSpPr>
            <a:spLocks noGrp="1"/>
          </p:cNvSpPr>
          <p:nvPr>
            <p:ph idx="1"/>
          </p:nvPr>
        </p:nvSpPr>
        <p:spPr>
          <a:xfrm>
            <a:off x="617621" y="2009275"/>
            <a:ext cx="10972800" cy="4525963"/>
          </a:xfrm>
        </p:spPr>
        <p:txBody>
          <a:bodyPr>
            <a:normAutofit/>
          </a:bodyPr>
          <a:lstStyle/>
          <a:p>
            <a:pPr lvl="1"/>
            <a:endParaRPr lang="en-US" dirty="0">
              <a:latin typeface="Calibri" panose="020F0502020204030204" pitchFamily="34" charset="0"/>
              <a:cs typeface="Calibri" panose="020F0502020204030204" pitchFamily="34" charset="0"/>
            </a:endParaRPr>
          </a:p>
          <a:p>
            <a:pPr lvl="1"/>
            <a:r>
              <a:rPr lang="en-US" sz="2200" dirty="0" smtClean="0">
                <a:latin typeface="Calibri" panose="020F0502020204030204" pitchFamily="34" charset="0"/>
                <a:cs typeface="Calibri" panose="020F0502020204030204" pitchFamily="34" charset="0"/>
              </a:rPr>
              <a:t>A workshop for the staff to understand the working of the software.</a:t>
            </a:r>
            <a:endParaRPr lang="en-US" sz="2200" dirty="0">
              <a:latin typeface="Calibri" panose="020F0502020204030204" pitchFamily="34" charset="0"/>
              <a:cs typeface="Calibri" panose="020F0502020204030204" pitchFamily="34" charset="0"/>
            </a:endParaRPr>
          </a:p>
          <a:p>
            <a:pPr lvl="1"/>
            <a:r>
              <a:rPr lang="en-US" sz="2200" dirty="0" smtClean="0">
                <a:latin typeface="Calibri" panose="020F0502020204030204" pitchFamily="34" charset="0"/>
                <a:cs typeface="Calibri" panose="020F0502020204030204" pitchFamily="34" charset="0"/>
              </a:rPr>
              <a:t>Provide </a:t>
            </a:r>
            <a:r>
              <a:rPr lang="en-US" sz="2200" dirty="0">
                <a:latin typeface="Calibri" panose="020F0502020204030204" pitchFamily="34" charset="0"/>
                <a:cs typeface="Calibri" panose="020F0502020204030204" pitchFamily="34" charset="0"/>
              </a:rPr>
              <a:t>ability to view and keep record of </a:t>
            </a:r>
            <a:r>
              <a:rPr lang="en-US" sz="2200" dirty="0" smtClean="0">
                <a:latin typeface="Calibri" panose="020F0502020204030204" pitchFamily="34" charset="0"/>
                <a:cs typeface="Calibri" panose="020F0502020204030204" pitchFamily="34" charset="0"/>
              </a:rPr>
              <a:t>receipts.</a:t>
            </a:r>
            <a:endParaRPr lang="en-US" sz="2200" dirty="0">
              <a:latin typeface="Calibri" panose="020F0502020204030204" pitchFamily="34" charset="0"/>
              <a:cs typeface="Calibri" panose="020F0502020204030204" pitchFamily="34" charset="0"/>
            </a:endParaRPr>
          </a:p>
          <a:p>
            <a:pPr lvl="1"/>
            <a:r>
              <a:rPr lang="en-US" sz="2200" dirty="0">
                <a:latin typeface="Calibri" panose="020F0502020204030204" pitchFamily="34" charset="0"/>
                <a:cs typeface="Calibri" panose="020F0502020204030204" pitchFamily="34" charset="0"/>
              </a:rPr>
              <a:t>Provide regular report generation of employee, salary, attendance, training and vacation</a:t>
            </a:r>
            <a:r>
              <a:rPr lang="en-US" sz="2200" dirty="0" smtClean="0">
                <a:latin typeface="Calibri" panose="020F0502020204030204" pitchFamily="34" charset="0"/>
                <a:cs typeface="Calibri" panose="020F0502020204030204" pitchFamily="34" charset="0"/>
              </a:rPr>
              <a:t>.</a:t>
            </a:r>
          </a:p>
          <a:p>
            <a:pPr lvl="1"/>
            <a:r>
              <a:rPr lang="en-US" sz="2200" dirty="0">
                <a:latin typeface="Calibri" panose="020F0502020204030204" pitchFamily="34" charset="0"/>
                <a:cs typeface="Calibri" panose="020F0502020204030204" pitchFamily="34" charset="0"/>
              </a:rPr>
              <a:t>The system would generate monthly revenue reports for the restaurant</a:t>
            </a:r>
            <a:r>
              <a:rPr lang="en-US" sz="2200" dirty="0" smtClean="0">
                <a:latin typeface="Calibri" panose="020F0502020204030204" pitchFamily="34" charset="0"/>
                <a:cs typeface="Calibri" panose="020F0502020204030204" pitchFamily="34" charset="0"/>
              </a:rPr>
              <a:t>.</a:t>
            </a:r>
          </a:p>
          <a:p>
            <a:pPr lvl="1"/>
            <a:r>
              <a:rPr lang="en-US" sz="2200" dirty="0">
                <a:latin typeface="Calibri" panose="020F0502020204030204" pitchFamily="34" charset="0"/>
                <a:cs typeface="Calibri" panose="020F0502020204030204" pitchFamily="34" charset="0"/>
              </a:rPr>
              <a:t>All new user entries, changes in descriptions/details will be accommodated via the database.</a:t>
            </a:r>
          </a:p>
          <a:p>
            <a:pPr lvl="1"/>
            <a:endParaRPr lang="en-US" sz="2200" dirty="0">
              <a:latin typeface="Calibri" panose="020F0502020204030204" pitchFamily="34" charset="0"/>
              <a:cs typeface="Calibri" panose="020F0502020204030204" pitchFamily="34" charset="0"/>
            </a:endParaRPr>
          </a:p>
          <a:p>
            <a:pPr lvl="1"/>
            <a:endParaRPr lang="en-US" sz="2200"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112761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1244292-0631-4E52-AD17-5CA7D2B4340B}"/>
              </a:ext>
            </a:extLst>
          </p:cNvPr>
          <p:cNvSpPr>
            <a:spLocks noGrp="1"/>
          </p:cNvSpPr>
          <p:nvPr>
            <p:ph type="title"/>
          </p:nvPr>
        </p:nvSpPr>
        <p:spPr/>
        <p:txBody>
          <a:bodyPr>
            <a:normAutofit/>
          </a:bodyPr>
          <a:lstStyle/>
          <a:p>
            <a:r>
              <a:rPr lang="en-IN" sz="4000" dirty="0"/>
              <a:t>NON-FUNCTIONAL REQUIREMENTS </a:t>
            </a:r>
          </a:p>
        </p:txBody>
      </p:sp>
      <p:sp>
        <p:nvSpPr>
          <p:cNvPr id="6" name="Content Placeholder 5">
            <a:extLst>
              <a:ext uri="{FF2B5EF4-FFF2-40B4-BE49-F238E27FC236}">
                <a16:creationId xmlns:a16="http://schemas.microsoft.com/office/drawing/2014/main" xmlns="" id="{0EC32F65-543F-46E1-B845-5F3F34A3CF44}"/>
              </a:ext>
            </a:extLst>
          </p:cNvPr>
          <p:cNvSpPr>
            <a:spLocks noGrp="1"/>
          </p:cNvSpPr>
          <p:nvPr>
            <p:ph idx="1"/>
          </p:nvPr>
        </p:nvSpPr>
        <p:spPr>
          <a:xfrm>
            <a:off x="625642" y="1816770"/>
            <a:ext cx="10972800" cy="4525963"/>
          </a:xfrm>
        </p:spPr>
        <p:txBody>
          <a:bodyPr>
            <a:normAutofit/>
          </a:bodyPr>
          <a:lstStyle/>
          <a:p>
            <a:r>
              <a:rPr lang="en-US" dirty="0">
                <a:latin typeface="Calibri" panose="020F0502020204030204" pitchFamily="34" charset="0"/>
                <a:cs typeface="Calibri" panose="020F0502020204030204" pitchFamily="34" charset="0"/>
              </a:rPr>
              <a:t>Requirements, which are not related to functional aspect of software, fall into this category. They are implicit or expected characteristics of software, which users make assumption of.</a:t>
            </a:r>
          </a:p>
          <a:p>
            <a:r>
              <a:rPr lang="en-US" dirty="0">
                <a:latin typeface="Calibri" panose="020F0502020204030204" pitchFamily="34" charset="0"/>
                <a:cs typeface="Calibri" panose="020F0502020204030204" pitchFamily="34" charset="0"/>
              </a:rPr>
              <a:t>Non- Functional requirements are:</a:t>
            </a:r>
          </a:p>
          <a:p>
            <a:pPr lvl="1"/>
            <a:r>
              <a:rPr lang="en-US" dirty="0">
                <a:latin typeface="Calibri" panose="020F0502020204030204" pitchFamily="34" charset="0"/>
                <a:cs typeface="Calibri" panose="020F0502020204030204" pitchFamily="34" charset="0"/>
              </a:rPr>
              <a:t>Performance: All pages should load within 3 seconds </a:t>
            </a:r>
          </a:p>
          <a:p>
            <a:pPr lvl="1"/>
            <a:r>
              <a:rPr lang="en-US" dirty="0">
                <a:latin typeface="Calibri" panose="020F0502020204030204" pitchFamily="34" charset="0"/>
                <a:cs typeface="Calibri" panose="020F0502020204030204" pitchFamily="34" charset="0"/>
              </a:rPr>
              <a:t>Performance: Search should bring the results less than 7 seconds  </a:t>
            </a:r>
          </a:p>
          <a:p>
            <a:pPr lvl="1"/>
            <a:r>
              <a:rPr lang="en-US" dirty="0">
                <a:latin typeface="Calibri" panose="020F0502020204030204" pitchFamily="34" charset="0"/>
                <a:cs typeface="Calibri" panose="020F0502020204030204" pitchFamily="34" charset="0"/>
              </a:rPr>
              <a:t>Availability: Application should be available for 24x7</a:t>
            </a:r>
          </a:p>
          <a:p>
            <a:pPr lvl="1"/>
            <a:r>
              <a:rPr lang="en-US" dirty="0">
                <a:latin typeface="Calibri" panose="020F0502020204030204" pitchFamily="34" charset="0"/>
                <a:cs typeface="Calibri" panose="020F0502020204030204" pitchFamily="34" charset="0"/>
              </a:rPr>
              <a:t>Scalability: Registration Service should scale to serve 1000 request per second over 5 minutes timespan</a:t>
            </a:r>
          </a:p>
          <a:p>
            <a:pPr lvl="1"/>
            <a:r>
              <a:rPr lang="en-US" dirty="0">
                <a:latin typeface="Calibri" panose="020F0502020204030204" pitchFamily="34" charset="0"/>
                <a:cs typeface="Calibri" panose="020F0502020204030204" pitchFamily="34" charset="0"/>
              </a:rPr>
              <a:t>Confidentiality: The </a:t>
            </a:r>
            <a:r>
              <a:rPr lang="en-US" dirty="0" smtClean="0">
                <a:latin typeface="Calibri" panose="020F0502020204030204" pitchFamily="34" charset="0"/>
                <a:cs typeface="Calibri" panose="020F0502020204030204" pitchFamily="34" charset="0"/>
              </a:rPr>
              <a:t>users should not have permissions to view details about other users.</a:t>
            </a:r>
            <a:endParaRPr lang="en-US" dirty="0">
              <a:latin typeface="Calibri" panose="020F0502020204030204" pitchFamily="34" charset="0"/>
              <a:cs typeface="Calibri" panose="020F0502020204030204" pitchFamily="34" charset="0"/>
            </a:endParaRPr>
          </a:p>
          <a:p>
            <a:pPr lvl="1"/>
            <a:r>
              <a:rPr lang="en-US" dirty="0" smtClean="0">
                <a:latin typeface="Calibri" panose="020F0502020204030204" pitchFamily="34" charset="0"/>
                <a:cs typeface="Calibri" panose="020F0502020204030204" pitchFamily="34" charset="0"/>
              </a:rPr>
              <a:t>Usability</a:t>
            </a:r>
            <a:r>
              <a:rPr lang="en-US" dirty="0">
                <a:latin typeface="Calibri" panose="020F0502020204030204" pitchFamily="34" charset="0"/>
                <a:cs typeface="Calibri" panose="020F0502020204030204" pitchFamily="34" charset="0"/>
              </a:rPr>
              <a:t>: The </a:t>
            </a:r>
            <a:r>
              <a:rPr lang="en-US" dirty="0" smtClean="0">
                <a:latin typeface="Calibri" panose="020F0502020204030204" pitchFamily="34" charset="0"/>
                <a:cs typeface="Calibri" panose="020F0502020204030204" pitchFamily="34" charset="0"/>
              </a:rPr>
              <a:t>system is planned to be </a:t>
            </a:r>
            <a:r>
              <a:rPr lang="en-US" dirty="0">
                <a:latin typeface="Calibri" panose="020F0502020204030204" pitchFamily="34" charset="0"/>
                <a:cs typeface="Calibri" panose="020F0502020204030204" pitchFamily="34" charset="0"/>
              </a:rPr>
              <a:t>made user friendly </a:t>
            </a:r>
            <a:r>
              <a:rPr lang="en-US" dirty="0" smtClean="0">
                <a:latin typeface="Calibri" panose="020F0502020204030204" pitchFamily="34" charset="0"/>
                <a:cs typeface="Calibri" panose="020F0502020204030204" pitchFamily="34" charset="0"/>
              </a:rPr>
              <a:t>with an easy-to-use UI.</a:t>
            </a:r>
            <a:endParaRPr lang="en-US" dirty="0">
              <a:latin typeface="Calibri" panose="020F0502020204030204" pitchFamily="34" charset="0"/>
              <a:cs typeface="Calibri" panose="020F0502020204030204" pitchFamily="34" charset="0"/>
            </a:endParaRPr>
          </a:p>
          <a:p>
            <a:pPr lvl="1"/>
            <a:endParaRPr lang="en-US" dirty="0">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029565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Executive">
      <a:majorFont>
        <a:latin typeface="Century Gothic"/>
        <a:ea typeface=""/>
        <a:cs typeface=""/>
        <a:font script="Jpan" typeface="HGｺﾞｼｯｸM"/>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CC0DF8-A3C6-4F0C-AAB6-327115DBBE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28D249-1983-451D-8451-059C0BA5C7BA}">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4C1B96DA-D61E-4352-8013-F432E69A263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Executive</Template>
  <TotalTime>1058</TotalTime>
  <Words>837</Words>
  <Application>Microsoft Office PowerPoint</Application>
  <PresentationFormat>Custom</PresentationFormat>
  <Paragraphs>94</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Executive</vt:lpstr>
      <vt:lpstr>RESTAURANT FOOD ORDERING SYSTEM</vt:lpstr>
      <vt:lpstr>PROJECT SCOPE AND REQUIREMENTS MANAGEMENT</vt:lpstr>
      <vt:lpstr>PROJECT SCOPE </vt:lpstr>
      <vt:lpstr>ACTIVITIES IN SCOPE</vt:lpstr>
      <vt:lpstr>ACTIVITIES OUT OF SCOPE</vt:lpstr>
      <vt:lpstr>REQUIREMENTS</vt:lpstr>
      <vt:lpstr>FUNCTIONAL REQUIREMENTS </vt:lpstr>
      <vt:lpstr>FUNCTIONAL REQUIREMENTS </vt:lpstr>
      <vt:lpstr>NON-FUNCTIONAL REQUIREMENTS </vt:lpstr>
      <vt:lpstr>NON-FUNCTIONAL REQUIREMENTS </vt:lpstr>
      <vt:lpstr>SYSTEM REQUIREMENTS  (Client)</vt:lpstr>
      <vt:lpstr>SYSTEM REQUIREMENTS (Devs)</vt:lpstr>
      <vt:lpstr>INFRASTRUCTURE REQUIREMENTS </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Nikitha N</dc:creator>
  <cp:lastModifiedBy>Acer</cp:lastModifiedBy>
  <cp:revision>24</cp:revision>
  <dcterms:created xsi:type="dcterms:W3CDTF">2021-02-11T20:45:02Z</dcterms:created>
  <dcterms:modified xsi:type="dcterms:W3CDTF">2021-02-23T07:18:15Z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